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0" r:id="rId3"/>
    <p:sldId id="395" r:id="rId4"/>
    <p:sldId id="397" r:id="rId5"/>
    <p:sldId id="396" r:id="rId6"/>
    <p:sldId id="398" r:id="rId7"/>
    <p:sldId id="393" r:id="rId8"/>
    <p:sldId id="400" r:id="rId9"/>
    <p:sldId id="412" r:id="rId10"/>
    <p:sldId id="413" r:id="rId11"/>
    <p:sldId id="401" r:id="rId12"/>
    <p:sldId id="402" r:id="rId13"/>
    <p:sldId id="414" r:id="rId14"/>
    <p:sldId id="404" r:id="rId15"/>
    <p:sldId id="405" r:id="rId16"/>
    <p:sldId id="416" r:id="rId17"/>
    <p:sldId id="415" r:id="rId18"/>
    <p:sldId id="381" r:id="rId19"/>
    <p:sldId id="384" r:id="rId20"/>
    <p:sldId id="403" r:id="rId21"/>
    <p:sldId id="409" r:id="rId22"/>
    <p:sldId id="410" r:id="rId23"/>
    <p:sldId id="411" r:id="rId24"/>
    <p:sldId id="406" r:id="rId25"/>
    <p:sldId id="407" r:id="rId26"/>
    <p:sldId id="386" r:id="rId27"/>
  </p:sldIdLst>
  <p:sldSz cx="12193588" cy="6858000"/>
  <p:notesSz cx="7559675" cy="10691813"/>
  <p:custDataLst>
    <p:tags r:id="rId3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56"/>
            <p14:sldId id="260"/>
            <p14:sldId id="395"/>
            <p14:sldId id="397"/>
            <p14:sldId id="396"/>
            <p14:sldId id="398"/>
            <p14:sldId id="393"/>
            <p14:sldId id="400"/>
            <p14:sldId id="412"/>
            <p14:sldId id="413"/>
            <p14:sldId id="401"/>
            <p14:sldId id="402"/>
            <p14:sldId id="414"/>
            <p14:sldId id="404"/>
            <p14:sldId id="405"/>
            <p14:sldId id="416"/>
            <p14:sldId id="415"/>
            <p14:sldId id="381"/>
            <p14:sldId id="384"/>
            <p14:sldId id="403"/>
            <p14:sldId id="409"/>
            <p14:sldId id="410"/>
            <p14:sldId id="411"/>
            <p14:sldId id="406"/>
            <p14:sldId id="407"/>
            <p14:sldId id="386"/>
          </p14:sldIdLst>
        </p14:section>
        <p14:section name="Weitere Folien" id="{DB60F583-B12D-4121-8BAE-4EFC26CACC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0432FF"/>
    <a:srgbClr val="A08570"/>
    <a:srgbClr val="660E7A"/>
    <a:srgbClr val="010180"/>
    <a:srgbClr val="85850C"/>
    <a:srgbClr val="000000"/>
    <a:srgbClr val="3C3C3C"/>
    <a:srgbClr val="E4E3DF"/>
    <a:srgbClr val="48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6" autoAdjust="0"/>
    <p:restoredTop sz="91429"/>
  </p:normalViewPr>
  <p:slideViewPr>
    <p:cSldViewPr snapToGrid="0" snapToObjects="1" showGuides="1">
      <p:cViewPr>
        <p:scale>
          <a:sx n="100" d="100"/>
          <a:sy n="100" d="100"/>
        </p:scale>
        <p:origin x="4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8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image" Target="../media/image6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7.jpe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8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.xml"/><Relationship Id="rId7" Type="http://schemas.openxmlformats.org/officeDocument/2006/relationships/image" Target="../media/image5.jp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2400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ED91E6F-6487-4B37-8370-5E94CD53103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4000"/>
            <a:ext cx="12193588" cy="27407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1412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02A2FC3-8F7D-4427-BDC0-9534A9C86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92" t="9775" r="9776"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3190AF5-C961-40FF-8EB4-96F563C5B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4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4309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51FC51-FDCD-41F5-8AF4-C9381B1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(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1326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und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 heller Farb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think-cell Slide" r:id="rId17" imgW="384" imgH="385" progId="TCLayout.ActiveDocument.1">
                  <p:embed/>
                </p:oleObj>
              </mc:Choice>
              <mc:Fallback>
                <p:oleObj name="think-cell Slide" r:id="rId17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 dirty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8" r:id="rId13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16.png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6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7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7.png"/><Relationship Id="rId2" Type="http://schemas.openxmlformats.org/officeDocument/2006/relationships/tags" Target="../tags/tag5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20.png"/><Relationship Id="rId2" Type="http://schemas.openxmlformats.org/officeDocument/2006/relationships/tags" Target="../tags/tag5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21.png"/><Relationship Id="rId2" Type="http://schemas.openxmlformats.org/officeDocument/2006/relationships/tags" Target="../tags/tag58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17.png"/><Relationship Id="rId2" Type="http://schemas.openxmlformats.org/officeDocument/2006/relationships/tags" Target="../tags/tag6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17.png"/><Relationship Id="rId2" Type="http://schemas.openxmlformats.org/officeDocument/2006/relationships/tags" Target="../tags/tag6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9.jpeg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9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0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39.xml"/><Relationship Id="rId7" Type="http://schemas.openxmlformats.org/officeDocument/2006/relationships/image" Target="../media/image11.jpeg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13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1" name="think-cell Slide" r:id="rId4" imgW="384" imgH="385" progId="TCLayout.ActiveDocument.1">
                  <p:embed/>
                </p:oleObj>
              </mc:Choice>
              <mc:Fallback>
                <p:oleObj name="think-cell Slid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7099-D16A-49FD-921C-E52AA13D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Productivity Trap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F01330-1D33-4642-B6F5-5BA7C73838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02F30-704F-4693-B7C9-8BB73B512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Need to work faster and faster, and longer and longer hours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Have no time for refactoring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base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Becomes rigid, fragile, inseparable, opaque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Everybody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Is unhappy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32B3DC-3733-479E-81C0-39C00630A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4538" y="141249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63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What can Management Do?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B7BCBD-0AEE-D645-8589-773D7B43D422}"/>
              </a:ext>
            </a:extLst>
          </p:cNvPr>
          <p:cNvSpPr/>
          <p:nvPr/>
        </p:nvSpPr>
        <p:spPr>
          <a:xfrm>
            <a:off x="4052887" y="2921168"/>
            <a:ext cx="31891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schemeClr val="bg1">
                  <a:lumMod val="95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703B6F92-E74A-DE40-A5F4-EF208120B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10" y="2694567"/>
            <a:ext cx="1299155" cy="39368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D61072-E1A6-A945-8134-34799F77ED99}"/>
              </a:ext>
            </a:extLst>
          </p:cNvPr>
          <p:cNvSpPr/>
          <p:nvPr/>
        </p:nvSpPr>
        <p:spPr>
          <a:xfrm>
            <a:off x="4052887" y="3308982"/>
            <a:ext cx="66042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Initial Problem:</a:t>
            </a:r>
          </a:p>
          <a:p>
            <a:endParaRPr lang="en-US" sz="2000" i="1" dirty="0">
              <a:solidFill>
                <a:schemeClr val="bg1">
                  <a:lumMod val="95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Developers became slower and slower without any</a:t>
            </a:r>
            <a:br>
              <a:rPr lang="en-US" sz="2000" i="1" dirty="0">
                <a:solidFill>
                  <a:schemeClr val="bg1">
                    <a:lumMod val="9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apparent reason.</a:t>
            </a:r>
          </a:p>
          <a:p>
            <a:endParaRPr lang="en-US" sz="2000" i="1" dirty="0">
              <a:solidFill>
                <a:schemeClr val="bg1">
                  <a:lumMod val="95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to do?</a:t>
            </a:r>
            <a:endParaRPr lang="en-US" sz="2000" i="1" dirty="0">
              <a:solidFill>
                <a:schemeClr val="bg1">
                  <a:lumMod val="95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What can Management Do?</a:t>
            </a:r>
            <a:endParaRPr lang="de-D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703B6F92-E74A-DE40-A5F4-EF208120B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10" y="2694567"/>
            <a:ext cx="1299155" cy="3936832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DB97AC4-629F-A346-908C-5AADA1C0D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34199" y="2843194"/>
            <a:ext cx="7311651" cy="2558518"/>
          </a:xfrm>
        </p:spPr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2400" dirty="0"/>
              <a:t>Remind developers about their responsibilities?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2400" dirty="0"/>
              <a:t>Introduce better working model?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2400" dirty="0"/>
              <a:t>Talk to developers to motivate them?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2400" dirty="0"/>
              <a:t>Shorten deadlines and order overtime?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2400" dirty="0"/>
              <a:t>Threaten to fire developers?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46991-85E2-DB4F-8000-D30AA62388D5}"/>
              </a:ext>
            </a:extLst>
          </p:cNvPr>
          <p:cNvSpPr txBox="1"/>
          <p:nvPr/>
        </p:nvSpPr>
        <p:spPr>
          <a:xfrm>
            <a:off x="3934199" y="5637524"/>
            <a:ext cx="6519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None of these solutions will solve the problem!</a:t>
            </a:r>
            <a:endParaRPr lang="en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5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FFE80F-723A-4A67-B98D-6AFE504D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to Resolve this Crisis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C7BC5-44CA-4EB7-B67D-99B8123CF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2D066B-1A30-4FB4-843E-FED4D2FE0C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more people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Brook’s law: Adding people to a late software project makes it later</a:t>
            </a:r>
          </a:p>
        </p:txBody>
      </p:sp>
    </p:spTree>
    <p:extLst>
      <p:ext uri="{BB962C8B-B14F-4D97-AF65-F5344CB8AC3E}">
        <p14:creationId xmlns:p14="http://schemas.microsoft.com/office/powerpoint/2010/main" val="41980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8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de-DE" kern="0" dirty="0"/>
              <a:t>More People: Theory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4B1B97-E3D9-D840-A8C0-F6C02911A8D8}"/>
              </a:ext>
            </a:extLst>
          </p:cNvPr>
          <p:cNvCxnSpPr>
            <a:cxnSpLocks/>
          </p:cNvCxnSpPr>
          <p:nvPr/>
        </p:nvCxnSpPr>
        <p:spPr>
          <a:xfrm flipV="1">
            <a:off x="1773936" y="2944368"/>
            <a:ext cx="0" cy="3200400"/>
          </a:xfrm>
          <a:prstGeom prst="straightConnector1">
            <a:avLst/>
          </a:prstGeom>
          <a:ln w="50800">
            <a:solidFill>
              <a:srgbClr val="1D8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B48662-8B9C-7E49-90E4-8728C49E6B8E}"/>
              </a:ext>
            </a:extLst>
          </p:cNvPr>
          <p:cNvCxnSpPr>
            <a:cxnSpLocks/>
          </p:cNvCxnSpPr>
          <p:nvPr/>
        </p:nvCxnSpPr>
        <p:spPr>
          <a:xfrm>
            <a:off x="1773936" y="6144768"/>
            <a:ext cx="7315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E30E20-161E-384C-BAB4-C0A733BCAC69}"/>
              </a:ext>
            </a:extLst>
          </p:cNvPr>
          <p:cNvSpPr txBox="1"/>
          <p:nvPr/>
        </p:nvSpPr>
        <p:spPr>
          <a:xfrm rot="16200000">
            <a:off x="651432" y="4361502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1D8748"/>
                </a:solidFill>
              </a:rPr>
              <a:t>Productivity</a:t>
            </a:r>
            <a:endParaRPr lang="en-DE" sz="2400" dirty="0">
              <a:solidFill>
                <a:srgbClr val="1D874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E39BB-50DF-1147-932F-29611BC76021}"/>
              </a:ext>
            </a:extLst>
          </p:cNvPr>
          <p:cNvSpPr txBox="1"/>
          <p:nvPr/>
        </p:nvSpPr>
        <p:spPr>
          <a:xfrm>
            <a:off x="9217152" y="5869159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Time</a:t>
            </a:r>
            <a:endParaRPr lang="en-DE" sz="24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FB6E3C-F9A4-ED41-90C3-90AB7A03A19C}"/>
              </a:ext>
            </a:extLst>
          </p:cNvPr>
          <p:cNvCxnSpPr>
            <a:cxnSpLocks/>
          </p:cNvCxnSpPr>
          <p:nvPr/>
        </p:nvCxnSpPr>
        <p:spPr>
          <a:xfrm>
            <a:off x="1847088" y="3200400"/>
            <a:ext cx="7242048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123A1424-CBC9-7D4D-9890-A930B75DC5EB}"/>
              </a:ext>
            </a:extLst>
          </p:cNvPr>
          <p:cNvSpPr/>
          <p:nvPr/>
        </p:nvSpPr>
        <p:spPr>
          <a:xfrm>
            <a:off x="1828800" y="3218689"/>
            <a:ext cx="4267992" cy="2313166"/>
          </a:xfrm>
          <a:custGeom>
            <a:avLst/>
            <a:gdLst>
              <a:gd name="connsiteX0" fmla="*/ 0 w 6620256"/>
              <a:gd name="connsiteY0" fmla="*/ 0 h 2578865"/>
              <a:gd name="connsiteX1" fmla="*/ 0 w 6620256"/>
              <a:gd name="connsiteY1" fmla="*/ 0 h 2578865"/>
              <a:gd name="connsiteX2" fmla="*/ 420624 w 6620256"/>
              <a:gd name="connsiteY2" fmla="*/ 36576 h 2578865"/>
              <a:gd name="connsiteX3" fmla="*/ 1737360 w 6620256"/>
              <a:gd name="connsiteY3" fmla="*/ 54864 h 2578865"/>
              <a:gd name="connsiteX4" fmla="*/ 1901952 w 6620256"/>
              <a:gd name="connsiteY4" fmla="*/ 109728 h 2578865"/>
              <a:gd name="connsiteX5" fmla="*/ 1956816 w 6620256"/>
              <a:gd name="connsiteY5" fmla="*/ 128016 h 2578865"/>
              <a:gd name="connsiteX6" fmla="*/ 2029968 w 6620256"/>
              <a:gd name="connsiteY6" fmla="*/ 237744 h 2578865"/>
              <a:gd name="connsiteX7" fmla="*/ 2084832 w 6620256"/>
              <a:gd name="connsiteY7" fmla="*/ 201168 h 2578865"/>
              <a:gd name="connsiteX8" fmla="*/ 2139696 w 6620256"/>
              <a:gd name="connsiteY8" fmla="*/ 219456 h 2578865"/>
              <a:gd name="connsiteX9" fmla="*/ 2267712 w 6620256"/>
              <a:gd name="connsiteY9" fmla="*/ 384048 h 2578865"/>
              <a:gd name="connsiteX10" fmla="*/ 2359152 w 6620256"/>
              <a:gd name="connsiteY10" fmla="*/ 493776 h 2578865"/>
              <a:gd name="connsiteX11" fmla="*/ 2377440 w 6620256"/>
              <a:gd name="connsiteY11" fmla="*/ 548640 h 2578865"/>
              <a:gd name="connsiteX12" fmla="*/ 2487168 w 6620256"/>
              <a:gd name="connsiteY12" fmla="*/ 768096 h 2578865"/>
              <a:gd name="connsiteX13" fmla="*/ 2542032 w 6620256"/>
              <a:gd name="connsiteY13" fmla="*/ 969264 h 2578865"/>
              <a:gd name="connsiteX14" fmla="*/ 2560320 w 6620256"/>
              <a:gd name="connsiteY14" fmla="*/ 1024128 h 2578865"/>
              <a:gd name="connsiteX15" fmla="*/ 2615184 w 6620256"/>
              <a:gd name="connsiteY15" fmla="*/ 1133856 h 2578865"/>
              <a:gd name="connsiteX16" fmla="*/ 2706624 w 6620256"/>
              <a:gd name="connsiteY16" fmla="*/ 1243584 h 2578865"/>
              <a:gd name="connsiteX17" fmla="*/ 2816352 w 6620256"/>
              <a:gd name="connsiteY17" fmla="*/ 1408176 h 2578865"/>
              <a:gd name="connsiteX18" fmla="*/ 2926080 w 6620256"/>
              <a:gd name="connsiteY18" fmla="*/ 1572768 h 2578865"/>
              <a:gd name="connsiteX19" fmla="*/ 2962656 w 6620256"/>
              <a:gd name="connsiteY19" fmla="*/ 1627632 h 2578865"/>
              <a:gd name="connsiteX20" fmla="*/ 3017520 w 6620256"/>
              <a:gd name="connsiteY20" fmla="*/ 1664208 h 2578865"/>
              <a:gd name="connsiteX21" fmla="*/ 3054096 w 6620256"/>
              <a:gd name="connsiteY21" fmla="*/ 1719072 h 2578865"/>
              <a:gd name="connsiteX22" fmla="*/ 3163824 w 6620256"/>
              <a:gd name="connsiteY22" fmla="*/ 1755648 h 2578865"/>
              <a:gd name="connsiteX23" fmla="*/ 3218688 w 6620256"/>
              <a:gd name="connsiteY23" fmla="*/ 1773936 h 2578865"/>
              <a:gd name="connsiteX24" fmla="*/ 3328416 w 6620256"/>
              <a:gd name="connsiteY24" fmla="*/ 1828800 h 2578865"/>
              <a:gd name="connsiteX25" fmla="*/ 3383280 w 6620256"/>
              <a:gd name="connsiteY25" fmla="*/ 1865376 h 2578865"/>
              <a:gd name="connsiteX26" fmla="*/ 3547872 w 6620256"/>
              <a:gd name="connsiteY26" fmla="*/ 1920240 h 2578865"/>
              <a:gd name="connsiteX27" fmla="*/ 3602736 w 6620256"/>
              <a:gd name="connsiteY27" fmla="*/ 1938528 h 2578865"/>
              <a:gd name="connsiteX28" fmla="*/ 3712464 w 6620256"/>
              <a:gd name="connsiteY28" fmla="*/ 1993392 h 2578865"/>
              <a:gd name="connsiteX29" fmla="*/ 3767328 w 6620256"/>
              <a:gd name="connsiteY29" fmla="*/ 2029968 h 2578865"/>
              <a:gd name="connsiteX30" fmla="*/ 3895344 w 6620256"/>
              <a:gd name="connsiteY30" fmla="*/ 2066544 h 2578865"/>
              <a:gd name="connsiteX31" fmla="*/ 3950208 w 6620256"/>
              <a:gd name="connsiteY31" fmla="*/ 2084832 h 2578865"/>
              <a:gd name="connsiteX32" fmla="*/ 4023360 w 6620256"/>
              <a:gd name="connsiteY32" fmla="*/ 2103120 h 2578865"/>
              <a:gd name="connsiteX33" fmla="*/ 4133088 w 6620256"/>
              <a:gd name="connsiteY33" fmla="*/ 2139696 h 2578865"/>
              <a:gd name="connsiteX34" fmla="*/ 4407408 w 6620256"/>
              <a:gd name="connsiteY34" fmla="*/ 2231136 h 2578865"/>
              <a:gd name="connsiteX35" fmla="*/ 4517136 w 6620256"/>
              <a:gd name="connsiteY35" fmla="*/ 2267712 h 2578865"/>
              <a:gd name="connsiteX36" fmla="*/ 4572000 w 6620256"/>
              <a:gd name="connsiteY36" fmla="*/ 2286000 h 2578865"/>
              <a:gd name="connsiteX37" fmla="*/ 4700016 w 6620256"/>
              <a:gd name="connsiteY37" fmla="*/ 2304288 h 2578865"/>
              <a:gd name="connsiteX38" fmla="*/ 4809744 w 6620256"/>
              <a:gd name="connsiteY38" fmla="*/ 2322576 h 2578865"/>
              <a:gd name="connsiteX39" fmla="*/ 5504688 w 6620256"/>
              <a:gd name="connsiteY39" fmla="*/ 2340864 h 2578865"/>
              <a:gd name="connsiteX40" fmla="*/ 5650992 w 6620256"/>
              <a:gd name="connsiteY40" fmla="*/ 2377440 h 2578865"/>
              <a:gd name="connsiteX41" fmla="*/ 5833872 w 6620256"/>
              <a:gd name="connsiteY41" fmla="*/ 2432304 h 2578865"/>
              <a:gd name="connsiteX42" fmla="*/ 6016752 w 6620256"/>
              <a:gd name="connsiteY42" fmla="*/ 2468880 h 2578865"/>
              <a:gd name="connsiteX43" fmla="*/ 6108192 w 6620256"/>
              <a:gd name="connsiteY43" fmla="*/ 2487168 h 2578865"/>
              <a:gd name="connsiteX44" fmla="*/ 6163056 w 6620256"/>
              <a:gd name="connsiteY44" fmla="*/ 2505456 h 2578865"/>
              <a:gd name="connsiteX45" fmla="*/ 6236208 w 6620256"/>
              <a:gd name="connsiteY45" fmla="*/ 2523744 h 2578865"/>
              <a:gd name="connsiteX46" fmla="*/ 6528816 w 6620256"/>
              <a:gd name="connsiteY46" fmla="*/ 2560320 h 2578865"/>
              <a:gd name="connsiteX47" fmla="*/ 6620256 w 6620256"/>
              <a:gd name="connsiteY47" fmla="*/ 2578608 h 2578865"/>
              <a:gd name="connsiteX48" fmla="*/ 6620256 w 6620256"/>
              <a:gd name="connsiteY48" fmla="*/ 2578608 h 257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20256" h="2578865">
                <a:moveTo>
                  <a:pt x="0" y="0"/>
                </a:moveTo>
                <a:lnTo>
                  <a:pt x="0" y="0"/>
                </a:lnTo>
                <a:cubicBezTo>
                  <a:pt x="139578" y="15509"/>
                  <a:pt x="280109" y="33308"/>
                  <a:pt x="420624" y="36576"/>
                </a:cubicBezTo>
                <a:lnTo>
                  <a:pt x="1737360" y="54864"/>
                </a:lnTo>
                <a:lnTo>
                  <a:pt x="1901952" y="109728"/>
                </a:lnTo>
                <a:lnTo>
                  <a:pt x="1956816" y="128016"/>
                </a:lnTo>
                <a:cubicBezTo>
                  <a:pt x="1968267" y="162369"/>
                  <a:pt x="1981619" y="229686"/>
                  <a:pt x="2029968" y="237744"/>
                </a:cubicBezTo>
                <a:cubicBezTo>
                  <a:pt x="2051648" y="241357"/>
                  <a:pt x="2066544" y="213360"/>
                  <a:pt x="2084832" y="201168"/>
                </a:cubicBezTo>
                <a:cubicBezTo>
                  <a:pt x="2103120" y="207264"/>
                  <a:pt x="2123656" y="208763"/>
                  <a:pt x="2139696" y="219456"/>
                </a:cubicBezTo>
                <a:cubicBezTo>
                  <a:pt x="2216915" y="270935"/>
                  <a:pt x="2195049" y="311385"/>
                  <a:pt x="2267712" y="384048"/>
                </a:cubicBezTo>
                <a:cubicBezTo>
                  <a:pt x="2308158" y="424494"/>
                  <a:pt x="2333691" y="442854"/>
                  <a:pt x="2359152" y="493776"/>
                </a:cubicBezTo>
                <a:cubicBezTo>
                  <a:pt x="2367773" y="511018"/>
                  <a:pt x="2368078" y="531789"/>
                  <a:pt x="2377440" y="548640"/>
                </a:cubicBezTo>
                <a:cubicBezTo>
                  <a:pt x="2444871" y="670015"/>
                  <a:pt x="2460466" y="634585"/>
                  <a:pt x="2487168" y="768096"/>
                </a:cubicBezTo>
                <a:cubicBezTo>
                  <a:pt x="2513017" y="897342"/>
                  <a:pt x="2495626" y="830047"/>
                  <a:pt x="2542032" y="969264"/>
                </a:cubicBezTo>
                <a:cubicBezTo>
                  <a:pt x="2548128" y="987552"/>
                  <a:pt x="2549627" y="1008088"/>
                  <a:pt x="2560320" y="1024128"/>
                </a:cubicBezTo>
                <a:cubicBezTo>
                  <a:pt x="2665142" y="1181361"/>
                  <a:pt x="2539468" y="982425"/>
                  <a:pt x="2615184" y="1133856"/>
                </a:cubicBezTo>
                <a:cubicBezTo>
                  <a:pt x="2654394" y="1212276"/>
                  <a:pt x="2650000" y="1170782"/>
                  <a:pt x="2706624" y="1243584"/>
                </a:cubicBezTo>
                <a:lnTo>
                  <a:pt x="2816352" y="1408176"/>
                </a:lnTo>
                <a:lnTo>
                  <a:pt x="2926080" y="1572768"/>
                </a:lnTo>
                <a:cubicBezTo>
                  <a:pt x="2938272" y="1591056"/>
                  <a:pt x="2944368" y="1615440"/>
                  <a:pt x="2962656" y="1627632"/>
                </a:cubicBezTo>
                <a:lnTo>
                  <a:pt x="3017520" y="1664208"/>
                </a:lnTo>
                <a:cubicBezTo>
                  <a:pt x="3029712" y="1682496"/>
                  <a:pt x="3035457" y="1707423"/>
                  <a:pt x="3054096" y="1719072"/>
                </a:cubicBezTo>
                <a:cubicBezTo>
                  <a:pt x="3086790" y="1739506"/>
                  <a:pt x="3127248" y="1743456"/>
                  <a:pt x="3163824" y="1755648"/>
                </a:cubicBezTo>
                <a:cubicBezTo>
                  <a:pt x="3182112" y="1761744"/>
                  <a:pt x="3202648" y="1763243"/>
                  <a:pt x="3218688" y="1773936"/>
                </a:cubicBezTo>
                <a:cubicBezTo>
                  <a:pt x="3375921" y="1878758"/>
                  <a:pt x="3176985" y="1753084"/>
                  <a:pt x="3328416" y="1828800"/>
                </a:cubicBezTo>
                <a:cubicBezTo>
                  <a:pt x="3348075" y="1838630"/>
                  <a:pt x="3363195" y="1856449"/>
                  <a:pt x="3383280" y="1865376"/>
                </a:cubicBezTo>
                <a:lnTo>
                  <a:pt x="3547872" y="1920240"/>
                </a:lnTo>
                <a:cubicBezTo>
                  <a:pt x="3566160" y="1926336"/>
                  <a:pt x="3586696" y="1927835"/>
                  <a:pt x="3602736" y="1938528"/>
                </a:cubicBezTo>
                <a:cubicBezTo>
                  <a:pt x="3759969" y="2043350"/>
                  <a:pt x="3561033" y="1917676"/>
                  <a:pt x="3712464" y="1993392"/>
                </a:cubicBezTo>
                <a:cubicBezTo>
                  <a:pt x="3732123" y="2003222"/>
                  <a:pt x="3747669" y="2020138"/>
                  <a:pt x="3767328" y="2029968"/>
                </a:cubicBezTo>
                <a:cubicBezTo>
                  <a:pt x="3796560" y="2044584"/>
                  <a:pt x="3868000" y="2058731"/>
                  <a:pt x="3895344" y="2066544"/>
                </a:cubicBezTo>
                <a:cubicBezTo>
                  <a:pt x="3913880" y="2071840"/>
                  <a:pt x="3931672" y="2079536"/>
                  <a:pt x="3950208" y="2084832"/>
                </a:cubicBezTo>
                <a:cubicBezTo>
                  <a:pt x="3974375" y="2091737"/>
                  <a:pt x="3999286" y="2095898"/>
                  <a:pt x="4023360" y="2103120"/>
                </a:cubicBezTo>
                <a:cubicBezTo>
                  <a:pt x="4060289" y="2114199"/>
                  <a:pt x="4096512" y="2127504"/>
                  <a:pt x="4133088" y="2139696"/>
                </a:cubicBezTo>
                <a:lnTo>
                  <a:pt x="4407408" y="2231136"/>
                </a:lnTo>
                <a:lnTo>
                  <a:pt x="4517136" y="2267712"/>
                </a:lnTo>
                <a:cubicBezTo>
                  <a:pt x="4535424" y="2273808"/>
                  <a:pt x="4552917" y="2283274"/>
                  <a:pt x="4572000" y="2286000"/>
                </a:cubicBezTo>
                <a:lnTo>
                  <a:pt x="4700016" y="2304288"/>
                </a:lnTo>
                <a:cubicBezTo>
                  <a:pt x="4736665" y="2309926"/>
                  <a:pt x="4772702" y="2320892"/>
                  <a:pt x="4809744" y="2322576"/>
                </a:cubicBezTo>
                <a:cubicBezTo>
                  <a:pt x="5041233" y="2333098"/>
                  <a:pt x="5273040" y="2334768"/>
                  <a:pt x="5504688" y="2340864"/>
                </a:cubicBezTo>
                <a:cubicBezTo>
                  <a:pt x="5671159" y="2396354"/>
                  <a:pt x="5408238" y="2311234"/>
                  <a:pt x="5650992" y="2377440"/>
                </a:cubicBezTo>
                <a:cubicBezTo>
                  <a:pt x="5819450" y="2423383"/>
                  <a:pt x="5700574" y="2403740"/>
                  <a:pt x="5833872" y="2432304"/>
                </a:cubicBezTo>
                <a:cubicBezTo>
                  <a:pt x="5894659" y="2445330"/>
                  <a:pt x="5955792" y="2456688"/>
                  <a:pt x="6016752" y="2468880"/>
                </a:cubicBezTo>
                <a:cubicBezTo>
                  <a:pt x="6047232" y="2474976"/>
                  <a:pt x="6078703" y="2477338"/>
                  <a:pt x="6108192" y="2487168"/>
                </a:cubicBezTo>
                <a:cubicBezTo>
                  <a:pt x="6126480" y="2493264"/>
                  <a:pt x="6144520" y="2500160"/>
                  <a:pt x="6163056" y="2505456"/>
                </a:cubicBezTo>
                <a:cubicBezTo>
                  <a:pt x="6187223" y="2512361"/>
                  <a:pt x="6211352" y="2520016"/>
                  <a:pt x="6236208" y="2523744"/>
                </a:cubicBezTo>
                <a:cubicBezTo>
                  <a:pt x="6333416" y="2538325"/>
                  <a:pt x="6528816" y="2560320"/>
                  <a:pt x="6528816" y="2560320"/>
                </a:cubicBezTo>
                <a:cubicBezTo>
                  <a:pt x="6595246" y="2582463"/>
                  <a:pt x="6564403" y="2578608"/>
                  <a:pt x="6620256" y="2578608"/>
                </a:cubicBezTo>
                <a:lnTo>
                  <a:pt x="6620256" y="2578608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F178E3-2B0C-F749-851D-993C4D45A11D}"/>
              </a:ext>
            </a:extLst>
          </p:cNvPr>
          <p:cNvCxnSpPr>
            <a:cxnSpLocks/>
          </p:cNvCxnSpPr>
          <p:nvPr/>
        </p:nvCxnSpPr>
        <p:spPr>
          <a:xfrm>
            <a:off x="8669218" y="3218945"/>
            <a:ext cx="0" cy="148107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6D340A-611A-3742-A527-07181D71E31E}"/>
              </a:ext>
            </a:extLst>
          </p:cNvPr>
          <p:cNvSpPr txBox="1"/>
          <p:nvPr/>
        </p:nvSpPr>
        <p:spPr>
          <a:xfrm rot="16200000">
            <a:off x="7578244" y="3700573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>
                <a:solidFill>
                  <a:srgbClr val="FF0000"/>
                </a:solidFill>
              </a:rPr>
              <a:t>Scary Gap!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19079D-7815-E646-A1F2-93A53DD93113}"/>
              </a:ext>
            </a:extLst>
          </p:cNvPr>
          <p:cNvSpPr/>
          <p:nvPr/>
        </p:nvSpPr>
        <p:spPr>
          <a:xfrm>
            <a:off x="5983003" y="5387176"/>
            <a:ext cx="337304" cy="337304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AAF3B-4799-4C49-BEB5-1116D99DBE1F}"/>
              </a:ext>
            </a:extLst>
          </p:cNvPr>
          <p:cNvSpPr txBox="1"/>
          <p:nvPr/>
        </p:nvSpPr>
        <p:spPr>
          <a:xfrm>
            <a:off x="5225760" y="5734569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More People</a:t>
            </a:r>
            <a:endParaRPr lang="en-DE" sz="2000" dirty="0">
              <a:solidFill>
                <a:schemeClr val="tx1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1D3BA08-EFE6-F64D-B4E7-407A703D004E}"/>
              </a:ext>
            </a:extLst>
          </p:cNvPr>
          <p:cNvSpPr/>
          <p:nvPr/>
        </p:nvSpPr>
        <p:spPr>
          <a:xfrm>
            <a:off x="6309360" y="4700016"/>
            <a:ext cx="2212848" cy="969264"/>
          </a:xfrm>
          <a:custGeom>
            <a:avLst/>
            <a:gdLst>
              <a:gd name="connsiteX0" fmla="*/ 0 w 2212848"/>
              <a:gd name="connsiteY0" fmla="*/ 804672 h 969264"/>
              <a:gd name="connsiteX1" fmla="*/ 0 w 2212848"/>
              <a:gd name="connsiteY1" fmla="*/ 804672 h 969264"/>
              <a:gd name="connsiteX2" fmla="*/ 146304 w 2212848"/>
              <a:gd name="connsiteY2" fmla="*/ 859536 h 969264"/>
              <a:gd name="connsiteX3" fmla="*/ 256032 w 2212848"/>
              <a:gd name="connsiteY3" fmla="*/ 932688 h 969264"/>
              <a:gd name="connsiteX4" fmla="*/ 402336 w 2212848"/>
              <a:gd name="connsiteY4" fmla="*/ 969264 h 969264"/>
              <a:gd name="connsiteX5" fmla="*/ 658368 w 2212848"/>
              <a:gd name="connsiteY5" fmla="*/ 950976 h 969264"/>
              <a:gd name="connsiteX6" fmla="*/ 694944 w 2212848"/>
              <a:gd name="connsiteY6" fmla="*/ 896112 h 969264"/>
              <a:gd name="connsiteX7" fmla="*/ 804672 w 2212848"/>
              <a:gd name="connsiteY7" fmla="*/ 822960 h 969264"/>
              <a:gd name="connsiteX8" fmla="*/ 859536 w 2212848"/>
              <a:gd name="connsiteY8" fmla="*/ 713232 h 969264"/>
              <a:gd name="connsiteX9" fmla="*/ 914400 w 2212848"/>
              <a:gd name="connsiteY9" fmla="*/ 676656 h 969264"/>
              <a:gd name="connsiteX10" fmla="*/ 1042416 w 2212848"/>
              <a:gd name="connsiteY10" fmla="*/ 585216 h 969264"/>
              <a:gd name="connsiteX11" fmla="*/ 1133856 w 2212848"/>
              <a:gd name="connsiteY11" fmla="*/ 475488 h 969264"/>
              <a:gd name="connsiteX12" fmla="*/ 1170432 w 2212848"/>
              <a:gd name="connsiteY12" fmla="*/ 420624 h 969264"/>
              <a:gd name="connsiteX13" fmla="*/ 1243584 w 2212848"/>
              <a:gd name="connsiteY13" fmla="*/ 384048 h 969264"/>
              <a:gd name="connsiteX14" fmla="*/ 1298448 w 2212848"/>
              <a:gd name="connsiteY14" fmla="*/ 347472 h 969264"/>
              <a:gd name="connsiteX15" fmla="*/ 1225296 w 2212848"/>
              <a:gd name="connsiteY15" fmla="*/ 457200 h 969264"/>
              <a:gd name="connsiteX16" fmla="*/ 1335024 w 2212848"/>
              <a:gd name="connsiteY16" fmla="*/ 402336 h 969264"/>
              <a:gd name="connsiteX17" fmla="*/ 1389888 w 2212848"/>
              <a:gd name="connsiteY17" fmla="*/ 365760 h 969264"/>
              <a:gd name="connsiteX18" fmla="*/ 1444752 w 2212848"/>
              <a:gd name="connsiteY18" fmla="*/ 347472 h 969264"/>
              <a:gd name="connsiteX19" fmla="*/ 1499616 w 2212848"/>
              <a:gd name="connsiteY19" fmla="*/ 310896 h 969264"/>
              <a:gd name="connsiteX20" fmla="*/ 1554480 w 2212848"/>
              <a:gd name="connsiteY20" fmla="*/ 292608 h 969264"/>
              <a:gd name="connsiteX21" fmla="*/ 1719072 w 2212848"/>
              <a:gd name="connsiteY21" fmla="*/ 219456 h 969264"/>
              <a:gd name="connsiteX22" fmla="*/ 1773936 w 2212848"/>
              <a:gd name="connsiteY22" fmla="*/ 201168 h 969264"/>
              <a:gd name="connsiteX23" fmla="*/ 1975104 w 2212848"/>
              <a:gd name="connsiteY23" fmla="*/ 182880 h 969264"/>
              <a:gd name="connsiteX24" fmla="*/ 2029968 w 2212848"/>
              <a:gd name="connsiteY24" fmla="*/ 164592 h 969264"/>
              <a:gd name="connsiteX25" fmla="*/ 2084832 w 2212848"/>
              <a:gd name="connsiteY25" fmla="*/ 128016 h 969264"/>
              <a:gd name="connsiteX26" fmla="*/ 2121408 w 2212848"/>
              <a:gd name="connsiteY26" fmla="*/ 109728 h 969264"/>
              <a:gd name="connsiteX27" fmla="*/ 2212848 w 2212848"/>
              <a:gd name="connsiteY27" fmla="*/ 0 h 9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12848" h="969264">
                <a:moveTo>
                  <a:pt x="0" y="804672"/>
                </a:moveTo>
                <a:lnTo>
                  <a:pt x="0" y="804672"/>
                </a:lnTo>
                <a:cubicBezTo>
                  <a:pt x="48768" y="822960"/>
                  <a:pt x="99718" y="836243"/>
                  <a:pt x="146304" y="859536"/>
                </a:cubicBezTo>
                <a:cubicBezTo>
                  <a:pt x="185622" y="879195"/>
                  <a:pt x="214329" y="918787"/>
                  <a:pt x="256032" y="932688"/>
                </a:cubicBezTo>
                <a:cubicBezTo>
                  <a:pt x="340385" y="960806"/>
                  <a:pt x="291993" y="947195"/>
                  <a:pt x="402336" y="969264"/>
                </a:cubicBezTo>
                <a:cubicBezTo>
                  <a:pt x="487680" y="963168"/>
                  <a:pt x="575361" y="971728"/>
                  <a:pt x="658368" y="950976"/>
                </a:cubicBezTo>
                <a:cubicBezTo>
                  <a:pt x="679691" y="945645"/>
                  <a:pt x="680873" y="912997"/>
                  <a:pt x="694944" y="896112"/>
                </a:cubicBezTo>
                <a:cubicBezTo>
                  <a:pt x="747633" y="832886"/>
                  <a:pt x="737054" y="845499"/>
                  <a:pt x="804672" y="822960"/>
                </a:cubicBezTo>
                <a:cubicBezTo>
                  <a:pt x="819546" y="778338"/>
                  <a:pt x="824084" y="748684"/>
                  <a:pt x="859536" y="713232"/>
                </a:cubicBezTo>
                <a:cubicBezTo>
                  <a:pt x="875078" y="697690"/>
                  <a:pt x="896515" y="689431"/>
                  <a:pt x="914400" y="676656"/>
                </a:cubicBezTo>
                <a:cubicBezTo>
                  <a:pt x="1073187" y="563237"/>
                  <a:pt x="913118" y="671414"/>
                  <a:pt x="1042416" y="585216"/>
                </a:cubicBezTo>
                <a:cubicBezTo>
                  <a:pt x="1133227" y="448999"/>
                  <a:pt x="1016513" y="616300"/>
                  <a:pt x="1133856" y="475488"/>
                </a:cubicBezTo>
                <a:cubicBezTo>
                  <a:pt x="1147927" y="458603"/>
                  <a:pt x="1153547" y="434695"/>
                  <a:pt x="1170432" y="420624"/>
                </a:cubicBezTo>
                <a:cubicBezTo>
                  <a:pt x="1191375" y="403171"/>
                  <a:pt x="1219914" y="397574"/>
                  <a:pt x="1243584" y="384048"/>
                </a:cubicBezTo>
                <a:cubicBezTo>
                  <a:pt x="1262667" y="373143"/>
                  <a:pt x="1280160" y="359664"/>
                  <a:pt x="1298448" y="347472"/>
                </a:cubicBezTo>
                <a:cubicBezTo>
                  <a:pt x="1274064" y="384048"/>
                  <a:pt x="1188720" y="481584"/>
                  <a:pt x="1225296" y="457200"/>
                </a:cubicBezTo>
                <a:cubicBezTo>
                  <a:pt x="1382529" y="352378"/>
                  <a:pt x="1183593" y="478052"/>
                  <a:pt x="1335024" y="402336"/>
                </a:cubicBezTo>
                <a:cubicBezTo>
                  <a:pt x="1354683" y="392506"/>
                  <a:pt x="1370229" y="375590"/>
                  <a:pt x="1389888" y="365760"/>
                </a:cubicBezTo>
                <a:cubicBezTo>
                  <a:pt x="1407130" y="357139"/>
                  <a:pt x="1427510" y="356093"/>
                  <a:pt x="1444752" y="347472"/>
                </a:cubicBezTo>
                <a:cubicBezTo>
                  <a:pt x="1464411" y="337642"/>
                  <a:pt x="1479957" y="320726"/>
                  <a:pt x="1499616" y="310896"/>
                </a:cubicBezTo>
                <a:cubicBezTo>
                  <a:pt x="1516858" y="302275"/>
                  <a:pt x="1537238" y="301229"/>
                  <a:pt x="1554480" y="292608"/>
                </a:cubicBezTo>
                <a:cubicBezTo>
                  <a:pt x="1728367" y="205665"/>
                  <a:pt x="1435984" y="313819"/>
                  <a:pt x="1719072" y="219456"/>
                </a:cubicBezTo>
                <a:cubicBezTo>
                  <a:pt x="1737360" y="213360"/>
                  <a:pt x="1754738" y="202913"/>
                  <a:pt x="1773936" y="201168"/>
                </a:cubicBezTo>
                <a:lnTo>
                  <a:pt x="1975104" y="182880"/>
                </a:lnTo>
                <a:cubicBezTo>
                  <a:pt x="1993392" y="176784"/>
                  <a:pt x="2012726" y="173213"/>
                  <a:pt x="2029968" y="164592"/>
                </a:cubicBezTo>
                <a:cubicBezTo>
                  <a:pt x="2049627" y="154762"/>
                  <a:pt x="2065985" y="139324"/>
                  <a:pt x="2084832" y="128016"/>
                </a:cubicBezTo>
                <a:cubicBezTo>
                  <a:pt x="2096521" y="121003"/>
                  <a:pt x="2109216" y="115824"/>
                  <a:pt x="2121408" y="109728"/>
                </a:cubicBezTo>
                <a:lnTo>
                  <a:pt x="2212848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9337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  <p:bldP spid="2" grpId="0" animBg="1"/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0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de-DE" kern="0" dirty="0"/>
              <a:t>More People: Reality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4B1B97-E3D9-D840-A8C0-F6C02911A8D8}"/>
              </a:ext>
            </a:extLst>
          </p:cNvPr>
          <p:cNvCxnSpPr>
            <a:cxnSpLocks/>
          </p:cNvCxnSpPr>
          <p:nvPr/>
        </p:nvCxnSpPr>
        <p:spPr>
          <a:xfrm flipV="1">
            <a:off x="1773936" y="2944368"/>
            <a:ext cx="0" cy="3200400"/>
          </a:xfrm>
          <a:prstGeom prst="straightConnector1">
            <a:avLst/>
          </a:prstGeom>
          <a:ln w="50800">
            <a:solidFill>
              <a:srgbClr val="1D8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B48662-8B9C-7E49-90E4-8728C49E6B8E}"/>
              </a:ext>
            </a:extLst>
          </p:cNvPr>
          <p:cNvCxnSpPr>
            <a:cxnSpLocks/>
          </p:cNvCxnSpPr>
          <p:nvPr/>
        </p:nvCxnSpPr>
        <p:spPr>
          <a:xfrm>
            <a:off x="1773936" y="6144768"/>
            <a:ext cx="7315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E30E20-161E-384C-BAB4-C0A733BCAC69}"/>
              </a:ext>
            </a:extLst>
          </p:cNvPr>
          <p:cNvSpPr txBox="1"/>
          <p:nvPr/>
        </p:nvSpPr>
        <p:spPr>
          <a:xfrm rot="16200000">
            <a:off x="651432" y="4361502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1D8748"/>
                </a:solidFill>
              </a:rPr>
              <a:t>Productivity</a:t>
            </a:r>
            <a:endParaRPr lang="en-DE" sz="2400" dirty="0">
              <a:solidFill>
                <a:srgbClr val="1D874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E39BB-50DF-1147-932F-29611BC76021}"/>
              </a:ext>
            </a:extLst>
          </p:cNvPr>
          <p:cNvSpPr txBox="1"/>
          <p:nvPr/>
        </p:nvSpPr>
        <p:spPr>
          <a:xfrm>
            <a:off x="9217152" y="5869159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Time</a:t>
            </a:r>
            <a:endParaRPr lang="en-DE" sz="24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FB6E3C-F9A4-ED41-90C3-90AB7A03A19C}"/>
              </a:ext>
            </a:extLst>
          </p:cNvPr>
          <p:cNvCxnSpPr>
            <a:cxnSpLocks/>
          </p:cNvCxnSpPr>
          <p:nvPr/>
        </p:nvCxnSpPr>
        <p:spPr>
          <a:xfrm>
            <a:off x="1847088" y="3200400"/>
            <a:ext cx="7242048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123A1424-CBC9-7D4D-9890-A930B75DC5EB}"/>
              </a:ext>
            </a:extLst>
          </p:cNvPr>
          <p:cNvSpPr/>
          <p:nvPr/>
        </p:nvSpPr>
        <p:spPr>
          <a:xfrm>
            <a:off x="1828800" y="3218689"/>
            <a:ext cx="4267992" cy="2313166"/>
          </a:xfrm>
          <a:custGeom>
            <a:avLst/>
            <a:gdLst>
              <a:gd name="connsiteX0" fmla="*/ 0 w 6620256"/>
              <a:gd name="connsiteY0" fmla="*/ 0 h 2578865"/>
              <a:gd name="connsiteX1" fmla="*/ 0 w 6620256"/>
              <a:gd name="connsiteY1" fmla="*/ 0 h 2578865"/>
              <a:gd name="connsiteX2" fmla="*/ 420624 w 6620256"/>
              <a:gd name="connsiteY2" fmla="*/ 36576 h 2578865"/>
              <a:gd name="connsiteX3" fmla="*/ 1737360 w 6620256"/>
              <a:gd name="connsiteY3" fmla="*/ 54864 h 2578865"/>
              <a:gd name="connsiteX4" fmla="*/ 1901952 w 6620256"/>
              <a:gd name="connsiteY4" fmla="*/ 109728 h 2578865"/>
              <a:gd name="connsiteX5" fmla="*/ 1956816 w 6620256"/>
              <a:gd name="connsiteY5" fmla="*/ 128016 h 2578865"/>
              <a:gd name="connsiteX6" fmla="*/ 2029968 w 6620256"/>
              <a:gd name="connsiteY6" fmla="*/ 237744 h 2578865"/>
              <a:gd name="connsiteX7" fmla="*/ 2084832 w 6620256"/>
              <a:gd name="connsiteY7" fmla="*/ 201168 h 2578865"/>
              <a:gd name="connsiteX8" fmla="*/ 2139696 w 6620256"/>
              <a:gd name="connsiteY8" fmla="*/ 219456 h 2578865"/>
              <a:gd name="connsiteX9" fmla="*/ 2267712 w 6620256"/>
              <a:gd name="connsiteY9" fmla="*/ 384048 h 2578865"/>
              <a:gd name="connsiteX10" fmla="*/ 2359152 w 6620256"/>
              <a:gd name="connsiteY10" fmla="*/ 493776 h 2578865"/>
              <a:gd name="connsiteX11" fmla="*/ 2377440 w 6620256"/>
              <a:gd name="connsiteY11" fmla="*/ 548640 h 2578865"/>
              <a:gd name="connsiteX12" fmla="*/ 2487168 w 6620256"/>
              <a:gd name="connsiteY12" fmla="*/ 768096 h 2578865"/>
              <a:gd name="connsiteX13" fmla="*/ 2542032 w 6620256"/>
              <a:gd name="connsiteY13" fmla="*/ 969264 h 2578865"/>
              <a:gd name="connsiteX14" fmla="*/ 2560320 w 6620256"/>
              <a:gd name="connsiteY14" fmla="*/ 1024128 h 2578865"/>
              <a:gd name="connsiteX15" fmla="*/ 2615184 w 6620256"/>
              <a:gd name="connsiteY15" fmla="*/ 1133856 h 2578865"/>
              <a:gd name="connsiteX16" fmla="*/ 2706624 w 6620256"/>
              <a:gd name="connsiteY16" fmla="*/ 1243584 h 2578865"/>
              <a:gd name="connsiteX17" fmla="*/ 2816352 w 6620256"/>
              <a:gd name="connsiteY17" fmla="*/ 1408176 h 2578865"/>
              <a:gd name="connsiteX18" fmla="*/ 2926080 w 6620256"/>
              <a:gd name="connsiteY18" fmla="*/ 1572768 h 2578865"/>
              <a:gd name="connsiteX19" fmla="*/ 2962656 w 6620256"/>
              <a:gd name="connsiteY19" fmla="*/ 1627632 h 2578865"/>
              <a:gd name="connsiteX20" fmla="*/ 3017520 w 6620256"/>
              <a:gd name="connsiteY20" fmla="*/ 1664208 h 2578865"/>
              <a:gd name="connsiteX21" fmla="*/ 3054096 w 6620256"/>
              <a:gd name="connsiteY21" fmla="*/ 1719072 h 2578865"/>
              <a:gd name="connsiteX22" fmla="*/ 3163824 w 6620256"/>
              <a:gd name="connsiteY22" fmla="*/ 1755648 h 2578865"/>
              <a:gd name="connsiteX23" fmla="*/ 3218688 w 6620256"/>
              <a:gd name="connsiteY23" fmla="*/ 1773936 h 2578865"/>
              <a:gd name="connsiteX24" fmla="*/ 3328416 w 6620256"/>
              <a:gd name="connsiteY24" fmla="*/ 1828800 h 2578865"/>
              <a:gd name="connsiteX25" fmla="*/ 3383280 w 6620256"/>
              <a:gd name="connsiteY25" fmla="*/ 1865376 h 2578865"/>
              <a:gd name="connsiteX26" fmla="*/ 3547872 w 6620256"/>
              <a:gd name="connsiteY26" fmla="*/ 1920240 h 2578865"/>
              <a:gd name="connsiteX27" fmla="*/ 3602736 w 6620256"/>
              <a:gd name="connsiteY27" fmla="*/ 1938528 h 2578865"/>
              <a:gd name="connsiteX28" fmla="*/ 3712464 w 6620256"/>
              <a:gd name="connsiteY28" fmla="*/ 1993392 h 2578865"/>
              <a:gd name="connsiteX29" fmla="*/ 3767328 w 6620256"/>
              <a:gd name="connsiteY29" fmla="*/ 2029968 h 2578865"/>
              <a:gd name="connsiteX30" fmla="*/ 3895344 w 6620256"/>
              <a:gd name="connsiteY30" fmla="*/ 2066544 h 2578865"/>
              <a:gd name="connsiteX31" fmla="*/ 3950208 w 6620256"/>
              <a:gd name="connsiteY31" fmla="*/ 2084832 h 2578865"/>
              <a:gd name="connsiteX32" fmla="*/ 4023360 w 6620256"/>
              <a:gd name="connsiteY32" fmla="*/ 2103120 h 2578865"/>
              <a:gd name="connsiteX33" fmla="*/ 4133088 w 6620256"/>
              <a:gd name="connsiteY33" fmla="*/ 2139696 h 2578865"/>
              <a:gd name="connsiteX34" fmla="*/ 4407408 w 6620256"/>
              <a:gd name="connsiteY34" fmla="*/ 2231136 h 2578865"/>
              <a:gd name="connsiteX35" fmla="*/ 4517136 w 6620256"/>
              <a:gd name="connsiteY35" fmla="*/ 2267712 h 2578865"/>
              <a:gd name="connsiteX36" fmla="*/ 4572000 w 6620256"/>
              <a:gd name="connsiteY36" fmla="*/ 2286000 h 2578865"/>
              <a:gd name="connsiteX37" fmla="*/ 4700016 w 6620256"/>
              <a:gd name="connsiteY37" fmla="*/ 2304288 h 2578865"/>
              <a:gd name="connsiteX38" fmla="*/ 4809744 w 6620256"/>
              <a:gd name="connsiteY38" fmla="*/ 2322576 h 2578865"/>
              <a:gd name="connsiteX39" fmla="*/ 5504688 w 6620256"/>
              <a:gd name="connsiteY39" fmla="*/ 2340864 h 2578865"/>
              <a:gd name="connsiteX40" fmla="*/ 5650992 w 6620256"/>
              <a:gd name="connsiteY40" fmla="*/ 2377440 h 2578865"/>
              <a:gd name="connsiteX41" fmla="*/ 5833872 w 6620256"/>
              <a:gd name="connsiteY41" fmla="*/ 2432304 h 2578865"/>
              <a:gd name="connsiteX42" fmla="*/ 6016752 w 6620256"/>
              <a:gd name="connsiteY42" fmla="*/ 2468880 h 2578865"/>
              <a:gd name="connsiteX43" fmla="*/ 6108192 w 6620256"/>
              <a:gd name="connsiteY43" fmla="*/ 2487168 h 2578865"/>
              <a:gd name="connsiteX44" fmla="*/ 6163056 w 6620256"/>
              <a:gd name="connsiteY44" fmla="*/ 2505456 h 2578865"/>
              <a:gd name="connsiteX45" fmla="*/ 6236208 w 6620256"/>
              <a:gd name="connsiteY45" fmla="*/ 2523744 h 2578865"/>
              <a:gd name="connsiteX46" fmla="*/ 6528816 w 6620256"/>
              <a:gd name="connsiteY46" fmla="*/ 2560320 h 2578865"/>
              <a:gd name="connsiteX47" fmla="*/ 6620256 w 6620256"/>
              <a:gd name="connsiteY47" fmla="*/ 2578608 h 2578865"/>
              <a:gd name="connsiteX48" fmla="*/ 6620256 w 6620256"/>
              <a:gd name="connsiteY48" fmla="*/ 2578608 h 257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20256" h="2578865">
                <a:moveTo>
                  <a:pt x="0" y="0"/>
                </a:moveTo>
                <a:lnTo>
                  <a:pt x="0" y="0"/>
                </a:lnTo>
                <a:cubicBezTo>
                  <a:pt x="139578" y="15509"/>
                  <a:pt x="280109" y="33308"/>
                  <a:pt x="420624" y="36576"/>
                </a:cubicBezTo>
                <a:lnTo>
                  <a:pt x="1737360" y="54864"/>
                </a:lnTo>
                <a:lnTo>
                  <a:pt x="1901952" y="109728"/>
                </a:lnTo>
                <a:lnTo>
                  <a:pt x="1956816" y="128016"/>
                </a:lnTo>
                <a:cubicBezTo>
                  <a:pt x="1968267" y="162369"/>
                  <a:pt x="1981619" y="229686"/>
                  <a:pt x="2029968" y="237744"/>
                </a:cubicBezTo>
                <a:cubicBezTo>
                  <a:pt x="2051648" y="241357"/>
                  <a:pt x="2066544" y="213360"/>
                  <a:pt x="2084832" y="201168"/>
                </a:cubicBezTo>
                <a:cubicBezTo>
                  <a:pt x="2103120" y="207264"/>
                  <a:pt x="2123656" y="208763"/>
                  <a:pt x="2139696" y="219456"/>
                </a:cubicBezTo>
                <a:cubicBezTo>
                  <a:pt x="2216915" y="270935"/>
                  <a:pt x="2195049" y="311385"/>
                  <a:pt x="2267712" y="384048"/>
                </a:cubicBezTo>
                <a:cubicBezTo>
                  <a:pt x="2308158" y="424494"/>
                  <a:pt x="2333691" y="442854"/>
                  <a:pt x="2359152" y="493776"/>
                </a:cubicBezTo>
                <a:cubicBezTo>
                  <a:pt x="2367773" y="511018"/>
                  <a:pt x="2368078" y="531789"/>
                  <a:pt x="2377440" y="548640"/>
                </a:cubicBezTo>
                <a:cubicBezTo>
                  <a:pt x="2444871" y="670015"/>
                  <a:pt x="2460466" y="634585"/>
                  <a:pt x="2487168" y="768096"/>
                </a:cubicBezTo>
                <a:cubicBezTo>
                  <a:pt x="2513017" y="897342"/>
                  <a:pt x="2495626" y="830047"/>
                  <a:pt x="2542032" y="969264"/>
                </a:cubicBezTo>
                <a:cubicBezTo>
                  <a:pt x="2548128" y="987552"/>
                  <a:pt x="2549627" y="1008088"/>
                  <a:pt x="2560320" y="1024128"/>
                </a:cubicBezTo>
                <a:cubicBezTo>
                  <a:pt x="2665142" y="1181361"/>
                  <a:pt x="2539468" y="982425"/>
                  <a:pt x="2615184" y="1133856"/>
                </a:cubicBezTo>
                <a:cubicBezTo>
                  <a:pt x="2654394" y="1212276"/>
                  <a:pt x="2650000" y="1170782"/>
                  <a:pt x="2706624" y="1243584"/>
                </a:cubicBezTo>
                <a:lnTo>
                  <a:pt x="2816352" y="1408176"/>
                </a:lnTo>
                <a:lnTo>
                  <a:pt x="2926080" y="1572768"/>
                </a:lnTo>
                <a:cubicBezTo>
                  <a:pt x="2938272" y="1591056"/>
                  <a:pt x="2944368" y="1615440"/>
                  <a:pt x="2962656" y="1627632"/>
                </a:cubicBezTo>
                <a:lnTo>
                  <a:pt x="3017520" y="1664208"/>
                </a:lnTo>
                <a:cubicBezTo>
                  <a:pt x="3029712" y="1682496"/>
                  <a:pt x="3035457" y="1707423"/>
                  <a:pt x="3054096" y="1719072"/>
                </a:cubicBezTo>
                <a:cubicBezTo>
                  <a:pt x="3086790" y="1739506"/>
                  <a:pt x="3127248" y="1743456"/>
                  <a:pt x="3163824" y="1755648"/>
                </a:cubicBezTo>
                <a:cubicBezTo>
                  <a:pt x="3182112" y="1761744"/>
                  <a:pt x="3202648" y="1763243"/>
                  <a:pt x="3218688" y="1773936"/>
                </a:cubicBezTo>
                <a:cubicBezTo>
                  <a:pt x="3375921" y="1878758"/>
                  <a:pt x="3176985" y="1753084"/>
                  <a:pt x="3328416" y="1828800"/>
                </a:cubicBezTo>
                <a:cubicBezTo>
                  <a:pt x="3348075" y="1838630"/>
                  <a:pt x="3363195" y="1856449"/>
                  <a:pt x="3383280" y="1865376"/>
                </a:cubicBezTo>
                <a:lnTo>
                  <a:pt x="3547872" y="1920240"/>
                </a:lnTo>
                <a:cubicBezTo>
                  <a:pt x="3566160" y="1926336"/>
                  <a:pt x="3586696" y="1927835"/>
                  <a:pt x="3602736" y="1938528"/>
                </a:cubicBezTo>
                <a:cubicBezTo>
                  <a:pt x="3759969" y="2043350"/>
                  <a:pt x="3561033" y="1917676"/>
                  <a:pt x="3712464" y="1993392"/>
                </a:cubicBezTo>
                <a:cubicBezTo>
                  <a:pt x="3732123" y="2003222"/>
                  <a:pt x="3747669" y="2020138"/>
                  <a:pt x="3767328" y="2029968"/>
                </a:cubicBezTo>
                <a:cubicBezTo>
                  <a:pt x="3796560" y="2044584"/>
                  <a:pt x="3868000" y="2058731"/>
                  <a:pt x="3895344" y="2066544"/>
                </a:cubicBezTo>
                <a:cubicBezTo>
                  <a:pt x="3913880" y="2071840"/>
                  <a:pt x="3931672" y="2079536"/>
                  <a:pt x="3950208" y="2084832"/>
                </a:cubicBezTo>
                <a:cubicBezTo>
                  <a:pt x="3974375" y="2091737"/>
                  <a:pt x="3999286" y="2095898"/>
                  <a:pt x="4023360" y="2103120"/>
                </a:cubicBezTo>
                <a:cubicBezTo>
                  <a:pt x="4060289" y="2114199"/>
                  <a:pt x="4096512" y="2127504"/>
                  <a:pt x="4133088" y="2139696"/>
                </a:cubicBezTo>
                <a:lnTo>
                  <a:pt x="4407408" y="2231136"/>
                </a:lnTo>
                <a:lnTo>
                  <a:pt x="4517136" y="2267712"/>
                </a:lnTo>
                <a:cubicBezTo>
                  <a:pt x="4535424" y="2273808"/>
                  <a:pt x="4552917" y="2283274"/>
                  <a:pt x="4572000" y="2286000"/>
                </a:cubicBezTo>
                <a:lnTo>
                  <a:pt x="4700016" y="2304288"/>
                </a:lnTo>
                <a:cubicBezTo>
                  <a:pt x="4736665" y="2309926"/>
                  <a:pt x="4772702" y="2320892"/>
                  <a:pt x="4809744" y="2322576"/>
                </a:cubicBezTo>
                <a:cubicBezTo>
                  <a:pt x="5041233" y="2333098"/>
                  <a:pt x="5273040" y="2334768"/>
                  <a:pt x="5504688" y="2340864"/>
                </a:cubicBezTo>
                <a:cubicBezTo>
                  <a:pt x="5671159" y="2396354"/>
                  <a:pt x="5408238" y="2311234"/>
                  <a:pt x="5650992" y="2377440"/>
                </a:cubicBezTo>
                <a:cubicBezTo>
                  <a:pt x="5819450" y="2423383"/>
                  <a:pt x="5700574" y="2403740"/>
                  <a:pt x="5833872" y="2432304"/>
                </a:cubicBezTo>
                <a:cubicBezTo>
                  <a:pt x="5894659" y="2445330"/>
                  <a:pt x="5955792" y="2456688"/>
                  <a:pt x="6016752" y="2468880"/>
                </a:cubicBezTo>
                <a:cubicBezTo>
                  <a:pt x="6047232" y="2474976"/>
                  <a:pt x="6078703" y="2477338"/>
                  <a:pt x="6108192" y="2487168"/>
                </a:cubicBezTo>
                <a:cubicBezTo>
                  <a:pt x="6126480" y="2493264"/>
                  <a:pt x="6144520" y="2500160"/>
                  <a:pt x="6163056" y="2505456"/>
                </a:cubicBezTo>
                <a:cubicBezTo>
                  <a:pt x="6187223" y="2512361"/>
                  <a:pt x="6211352" y="2520016"/>
                  <a:pt x="6236208" y="2523744"/>
                </a:cubicBezTo>
                <a:cubicBezTo>
                  <a:pt x="6333416" y="2538325"/>
                  <a:pt x="6528816" y="2560320"/>
                  <a:pt x="6528816" y="2560320"/>
                </a:cubicBezTo>
                <a:cubicBezTo>
                  <a:pt x="6595246" y="2582463"/>
                  <a:pt x="6564403" y="2578608"/>
                  <a:pt x="6620256" y="2578608"/>
                </a:cubicBezTo>
                <a:lnTo>
                  <a:pt x="6620256" y="2578608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F178E3-2B0C-F749-851D-993C4D45A11D}"/>
              </a:ext>
            </a:extLst>
          </p:cNvPr>
          <p:cNvCxnSpPr>
            <a:cxnSpLocks/>
          </p:cNvCxnSpPr>
          <p:nvPr/>
        </p:nvCxnSpPr>
        <p:spPr>
          <a:xfrm>
            <a:off x="8669218" y="3218945"/>
            <a:ext cx="0" cy="27384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6D340A-611A-3742-A527-07181D71E31E}"/>
              </a:ext>
            </a:extLst>
          </p:cNvPr>
          <p:cNvSpPr txBox="1"/>
          <p:nvPr/>
        </p:nvSpPr>
        <p:spPr>
          <a:xfrm rot="16200000">
            <a:off x="7418425" y="42495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400" dirty="0">
                <a:solidFill>
                  <a:srgbClr val="FF0000"/>
                </a:solidFill>
              </a:rPr>
              <a:t>Scary Gap!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19079D-7815-E646-A1F2-93A53DD93113}"/>
              </a:ext>
            </a:extLst>
          </p:cNvPr>
          <p:cNvSpPr/>
          <p:nvPr/>
        </p:nvSpPr>
        <p:spPr>
          <a:xfrm>
            <a:off x="5983003" y="5387176"/>
            <a:ext cx="337304" cy="337304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AAF3B-4799-4C49-BEB5-1116D99DBE1F}"/>
              </a:ext>
            </a:extLst>
          </p:cNvPr>
          <p:cNvSpPr txBox="1"/>
          <p:nvPr/>
        </p:nvSpPr>
        <p:spPr>
          <a:xfrm>
            <a:off x="5225760" y="572829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More People</a:t>
            </a:r>
            <a:endParaRPr lang="en-DE" sz="2000" dirty="0">
              <a:solidFill>
                <a:schemeClr val="tx1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1D3BA08-EFE6-F64D-B4E7-407A703D004E}"/>
              </a:ext>
            </a:extLst>
          </p:cNvPr>
          <p:cNvSpPr/>
          <p:nvPr/>
        </p:nvSpPr>
        <p:spPr>
          <a:xfrm flipV="1">
            <a:off x="6288803" y="5598352"/>
            <a:ext cx="2188404" cy="337295"/>
          </a:xfrm>
          <a:custGeom>
            <a:avLst/>
            <a:gdLst>
              <a:gd name="connsiteX0" fmla="*/ 0 w 2212848"/>
              <a:gd name="connsiteY0" fmla="*/ 804672 h 969264"/>
              <a:gd name="connsiteX1" fmla="*/ 0 w 2212848"/>
              <a:gd name="connsiteY1" fmla="*/ 804672 h 969264"/>
              <a:gd name="connsiteX2" fmla="*/ 146304 w 2212848"/>
              <a:gd name="connsiteY2" fmla="*/ 859536 h 969264"/>
              <a:gd name="connsiteX3" fmla="*/ 256032 w 2212848"/>
              <a:gd name="connsiteY3" fmla="*/ 932688 h 969264"/>
              <a:gd name="connsiteX4" fmla="*/ 402336 w 2212848"/>
              <a:gd name="connsiteY4" fmla="*/ 969264 h 969264"/>
              <a:gd name="connsiteX5" fmla="*/ 658368 w 2212848"/>
              <a:gd name="connsiteY5" fmla="*/ 950976 h 969264"/>
              <a:gd name="connsiteX6" fmla="*/ 694944 w 2212848"/>
              <a:gd name="connsiteY6" fmla="*/ 896112 h 969264"/>
              <a:gd name="connsiteX7" fmla="*/ 804672 w 2212848"/>
              <a:gd name="connsiteY7" fmla="*/ 822960 h 969264"/>
              <a:gd name="connsiteX8" fmla="*/ 859536 w 2212848"/>
              <a:gd name="connsiteY8" fmla="*/ 713232 h 969264"/>
              <a:gd name="connsiteX9" fmla="*/ 914400 w 2212848"/>
              <a:gd name="connsiteY9" fmla="*/ 676656 h 969264"/>
              <a:gd name="connsiteX10" fmla="*/ 1042416 w 2212848"/>
              <a:gd name="connsiteY10" fmla="*/ 585216 h 969264"/>
              <a:gd name="connsiteX11" fmla="*/ 1133856 w 2212848"/>
              <a:gd name="connsiteY11" fmla="*/ 475488 h 969264"/>
              <a:gd name="connsiteX12" fmla="*/ 1170432 w 2212848"/>
              <a:gd name="connsiteY12" fmla="*/ 420624 h 969264"/>
              <a:gd name="connsiteX13" fmla="*/ 1243584 w 2212848"/>
              <a:gd name="connsiteY13" fmla="*/ 384048 h 969264"/>
              <a:gd name="connsiteX14" fmla="*/ 1298448 w 2212848"/>
              <a:gd name="connsiteY14" fmla="*/ 347472 h 969264"/>
              <a:gd name="connsiteX15" fmla="*/ 1225296 w 2212848"/>
              <a:gd name="connsiteY15" fmla="*/ 457200 h 969264"/>
              <a:gd name="connsiteX16" fmla="*/ 1335024 w 2212848"/>
              <a:gd name="connsiteY16" fmla="*/ 402336 h 969264"/>
              <a:gd name="connsiteX17" fmla="*/ 1389888 w 2212848"/>
              <a:gd name="connsiteY17" fmla="*/ 365760 h 969264"/>
              <a:gd name="connsiteX18" fmla="*/ 1444752 w 2212848"/>
              <a:gd name="connsiteY18" fmla="*/ 347472 h 969264"/>
              <a:gd name="connsiteX19" fmla="*/ 1499616 w 2212848"/>
              <a:gd name="connsiteY19" fmla="*/ 310896 h 969264"/>
              <a:gd name="connsiteX20" fmla="*/ 1554480 w 2212848"/>
              <a:gd name="connsiteY20" fmla="*/ 292608 h 969264"/>
              <a:gd name="connsiteX21" fmla="*/ 1719072 w 2212848"/>
              <a:gd name="connsiteY21" fmla="*/ 219456 h 969264"/>
              <a:gd name="connsiteX22" fmla="*/ 1773936 w 2212848"/>
              <a:gd name="connsiteY22" fmla="*/ 201168 h 969264"/>
              <a:gd name="connsiteX23" fmla="*/ 1975104 w 2212848"/>
              <a:gd name="connsiteY23" fmla="*/ 182880 h 969264"/>
              <a:gd name="connsiteX24" fmla="*/ 2029968 w 2212848"/>
              <a:gd name="connsiteY24" fmla="*/ 164592 h 969264"/>
              <a:gd name="connsiteX25" fmla="*/ 2084832 w 2212848"/>
              <a:gd name="connsiteY25" fmla="*/ 128016 h 969264"/>
              <a:gd name="connsiteX26" fmla="*/ 2121408 w 2212848"/>
              <a:gd name="connsiteY26" fmla="*/ 109728 h 969264"/>
              <a:gd name="connsiteX27" fmla="*/ 2212848 w 2212848"/>
              <a:gd name="connsiteY27" fmla="*/ 0 h 9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12848" h="969264">
                <a:moveTo>
                  <a:pt x="0" y="804672"/>
                </a:moveTo>
                <a:lnTo>
                  <a:pt x="0" y="804672"/>
                </a:lnTo>
                <a:cubicBezTo>
                  <a:pt x="48768" y="822960"/>
                  <a:pt x="99718" y="836243"/>
                  <a:pt x="146304" y="859536"/>
                </a:cubicBezTo>
                <a:cubicBezTo>
                  <a:pt x="185622" y="879195"/>
                  <a:pt x="214329" y="918787"/>
                  <a:pt x="256032" y="932688"/>
                </a:cubicBezTo>
                <a:cubicBezTo>
                  <a:pt x="340385" y="960806"/>
                  <a:pt x="291993" y="947195"/>
                  <a:pt x="402336" y="969264"/>
                </a:cubicBezTo>
                <a:cubicBezTo>
                  <a:pt x="487680" y="963168"/>
                  <a:pt x="575361" y="971728"/>
                  <a:pt x="658368" y="950976"/>
                </a:cubicBezTo>
                <a:cubicBezTo>
                  <a:pt x="679691" y="945645"/>
                  <a:pt x="680873" y="912997"/>
                  <a:pt x="694944" y="896112"/>
                </a:cubicBezTo>
                <a:cubicBezTo>
                  <a:pt x="747633" y="832886"/>
                  <a:pt x="737054" y="845499"/>
                  <a:pt x="804672" y="822960"/>
                </a:cubicBezTo>
                <a:cubicBezTo>
                  <a:pt x="819546" y="778338"/>
                  <a:pt x="824084" y="748684"/>
                  <a:pt x="859536" y="713232"/>
                </a:cubicBezTo>
                <a:cubicBezTo>
                  <a:pt x="875078" y="697690"/>
                  <a:pt x="896515" y="689431"/>
                  <a:pt x="914400" y="676656"/>
                </a:cubicBezTo>
                <a:cubicBezTo>
                  <a:pt x="1073187" y="563237"/>
                  <a:pt x="913118" y="671414"/>
                  <a:pt x="1042416" y="585216"/>
                </a:cubicBezTo>
                <a:cubicBezTo>
                  <a:pt x="1133227" y="448999"/>
                  <a:pt x="1016513" y="616300"/>
                  <a:pt x="1133856" y="475488"/>
                </a:cubicBezTo>
                <a:cubicBezTo>
                  <a:pt x="1147927" y="458603"/>
                  <a:pt x="1153547" y="434695"/>
                  <a:pt x="1170432" y="420624"/>
                </a:cubicBezTo>
                <a:cubicBezTo>
                  <a:pt x="1191375" y="403171"/>
                  <a:pt x="1219914" y="397574"/>
                  <a:pt x="1243584" y="384048"/>
                </a:cubicBezTo>
                <a:cubicBezTo>
                  <a:pt x="1262667" y="373143"/>
                  <a:pt x="1280160" y="359664"/>
                  <a:pt x="1298448" y="347472"/>
                </a:cubicBezTo>
                <a:cubicBezTo>
                  <a:pt x="1274064" y="384048"/>
                  <a:pt x="1188720" y="481584"/>
                  <a:pt x="1225296" y="457200"/>
                </a:cubicBezTo>
                <a:cubicBezTo>
                  <a:pt x="1382529" y="352378"/>
                  <a:pt x="1183593" y="478052"/>
                  <a:pt x="1335024" y="402336"/>
                </a:cubicBezTo>
                <a:cubicBezTo>
                  <a:pt x="1354683" y="392506"/>
                  <a:pt x="1370229" y="375590"/>
                  <a:pt x="1389888" y="365760"/>
                </a:cubicBezTo>
                <a:cubicBezTo>
                  <a:pt x="1407130" y="357139"/>
                  <a:pt x="1427510" y="356093"/>
                  <a:pt x="1444752" y="347472"/>
                </a:cubicBezTo>
                <a:cubicBezTo>
                  <a:pt x="1464411" y="337642"/>
                  <a:pt x="1479957" y="320726"/>
                  <a:pt x="1499616" y="310896"/>
                </a:cubicBezTo>
                <a:cubicBezTo>
                  <a:pt x="1516858" y="302275"/>
                  <a:pt x="1537238" y="301229"/>
                  <a:pt x="1554480" y="292608"/>
                </a:cubicBezTo>
                <a:cubicBezTo>
                  <a:pt x="1728367" y="205665"/>
                  <a:pt x="1435984" y="313819"/>
                  <a:pt x="1719072" y="219456"/>
                </a:cubicBezTo>
                <a:cubicBezTo>
                  <a:pt x="1737360" y="213360"/>
                  <a:pt x="1754738" y="202913"/>
                  <a:pt x="1773936" y="201168"/>
                </a:cubicBezTo>
                <a:lnTo>
                  <a:pt x="1975104" y="182880"/>
                </a:lnTo>
                <a:cubicBezTo>
                  <a:pt x="1993392" y="176784"/>
                  <a:pt x="2012726" y="173213"/>
                  <a:pt x="2029968" y="164592"/>
                </a:cubicBezTo>
                <a:cubicBezTo>
                  <a:pt x="2049627" y="154762"/>
                  <a:pt x="2065985" y="139324"/>
                  <a:pt x="2084832" y="128016"/>
                </a:cubicBezTo>
                <a:cubicBezTo>
                  <a:pt x="2096521" y="121003"/>
                  <a:pt x="2109216" y="115824"/>
                  <a:pt x="2121408" y="109728"/>
                </a:cubicBezTo>
                <a:lnTo>
                  <a:pt x="2212848" y="0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434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  <p:bldP spid="2" grpId="0" animBg="1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FFE80F-723A-4A67-B98D-6AFE504D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to Resolve this Crisis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C7BC5-44CA-4EB7-B67D-99B8123CF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2D066B-1A30-4FB4-843E-FED4D2FE0C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more people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Brook’s law: Adding people to a late software project makes it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 redesign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Stop development and spend some months/years cleaning up?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How do we know that this doesn’t break the code?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733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FFE80F-723A-4A67-B98D-6AFE504D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to Resolve this Crisis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C7BC5-44CA-4EB7-B67D-99B8123CF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2D066B-1A30-4FB4-843E-FED4D2FE0C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Restart from scratch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Tiger team with the best developers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Now we have two competing teams and software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Small, incremental redesign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Boy scout rule: slowly improve the code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Write new code using agile practices (e.g., TDD, clean code)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6905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6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kern="0" dirty="0"/>
              <a:t>The boy scout rule</a:t>
            </a:r>
          </a:p>
        </p:txBody>
      </p:sp>
      <p:pic>
        <p:nvPicPr>
          <p:cNvPr id="9" name="Picture 8" descr="A picture containing black, table, computer&#10;&#10;Description automatically generated">
            <a:extLst>
              <a:ext uri="{FF2B5EF4-FFF2-40B4-BE49-F238E27FC236}">
                <a16:creationId xmlns:a16="http://schemas.microsoft.com/office/drawing/2014/main" id="{7ED3C4EC-1A0E-2146-9898-792004B42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8" y="2836667"/>
            <a:ext cx="3797300" cy="317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BC2F3F-79AD-8043-938A-03B786A28BDC}"/>
              </a:ext>
            </a:extLst>
          </p:cNvPr>
          <p:cNvSpPr txBox="1"/>
          <p:nvPr/>
        </p:nvSpPr>
        <p:spPr>
          <a:xfrm>
            <a:off x="4963308" y="3059668"/>
            <a:ext cx="678903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Robert B. Powell (inspirational figure for the scouting movement)</a:t>
            </a:r>
          </a:p>
          <a:p>
            <a:pPr algn="l"/>
            <a:endParaRPr lang="en-US" dirty="0"/>
          </a:p>
          <a:p>
            <a:pPr algn="ctr"/>
            <a:r>
              <a:rPr lang="en-DE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Leave the world better than you found it!</a:t>
            </a:r>
          </a:p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710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9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kern="0" dirty="0"/>
              <a:t>The boy scout rule</a:t>
            </a:r>
          </a:p>
        </p:txBody>
      </p:sp>
      <p:pic>
        <p:nvPicPr>
          <p:cNvPr id="9" name="Picture 8" descr="A picture containing black, table, computer&#10;&#10;Description automatically generated">
            <a:extLst>
              <a:ext uri="{FF2B5EF4-FFF2-40B4-BE49-F238E27FC236}">
                <a16:creationId xmlns:a16="http://schemas.microsoft.com/office/drawing/2014/main" id="{7ED3C4EC-1A0E-2146-9898-792004B42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8" y="2836667"/>
            <a:ext cx="3797300" cy="317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BC2F3F-79AD-8043-938A-03B786A28BDC}"/>
              </a:ext>
            </a:extLst>
          </p:cNvPr>
          <p:cNvSpPr txBox="1"/>
          <p:nvPr/>
        </p:nvSpPr>
        <p:spPr>
          <a:xfrm>
            <a:off x="5008192" y="3059668"/>
            <a:ext cx="66315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Robert C. Martin  (author of Clean Code)</a:t>
            </a:r>
          </a:p>
          <a:p>
            <a:pPr algn="l"/>
            <a:endParaRPr lang="en-US" dirty="0"/>
          </a:p>
          <a:p>
            <a:pPr algn="ctr"/>
            <a:r>
              <a:rPr lang="en-DE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Leave </a:t>
            </a:r>
            <a:r>
              <a:rPr lang="en-US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code </a:t>
            </a:r>
            <a:r>
              <a:rPr lang="en-DE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 than you found it!</a:t>
            </a:r>
          </a:p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024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3575194"/>
            <a:ext cx="6500812" cy="430887"/>
          </a:xfrm>
        </p:spPr>
        <p:txBody>
          <a:bodyPr/>
          <a:lstStyle/>
          <a:p>
            <a:pPr lvl="0"/>
            <a:r>
              <a:rPr lang="en-US" sz="2800" b="1" dirty="0">
                <a:solidFill>
                  <a:schemeClr val="tx1"/>
                </a:solidFill>
              </a:rPr>
              <a:t>Risk management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75229-F7F5-1C4C-B2A3-66623E7602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C6A61E-9C36-E043-9652-C9F08AED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509150"/>
            <a:ext cx="12193588" cy="45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67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7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de-DE" kern="0" dirty="0"/>
              <a:t>Why do we write bad code?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C2F3F-79AD-8043-938A-03B786A28BDC}"/>
              </a:ext>
            </a:extLst>
          </p:cNvPr>
          <p:cNvSpPr txBox="1"/>
          <p:nvPr/>
        </p:nvSpPr>
        <p:spPr>
          <a:xfrm>
            <a:off x="5008192" y="3059668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/>
              <a:t>Stupid managers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2AB52-62D6-3E49-A1C4-64CB8514D392}"/>
              </a:ext>
            </a:extLst>
          </p:cNvPr>
          <p:cNvSpPr txBox="1"/>
          <p:nvPr/>
        </p:nvSpPr>
        <p:spPr>
          <a:xfrm>
            <a:off x="5008192" y="3640890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/>
              <a:t>Impatient customers?</a:t>
            </a:r>
            <a:endParaRPr lang="en-D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DD8C5-36C9-7548-AF67-DFA4E4C57C00}"/>
              </a:ext>
            </a:extLst>
          </p:cNvPr>
          <p:cNvSpPr txBox="1"/>
          <p:nvPr/>
        </p:nvSpPr>
        <p:spPr>
          <a:xfrm>
            <a:off x="4991351" y="4217055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/>
              <a:t>Impossible timeframes</a:t>
            </a:r>
            <a:r>
              <a:rPr lang="en-DE" sz="20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BE8B3-D826-BD4E-9F70-C22744F3271B}"/>
              </a:ext>
            </a:extLst>
          </p:cNvPr>
          <p:cNvSpPr txBox="1"/>
          <p:nvPr/>
        </p:nvSpPr>
        <p:spPr>
          <a:xfrm>
            <a:off x="5021079" y="5374442"/>
            <a:ext cx="4519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>
                <a:solidFill>
                  <a:srgbClr val="FF0000"/>
                </a:solidFill>
              </a:rPr>
              <a:t>These are (according to Uncle Bob)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only pretexts.</a:t>
            </a:r>
            <a:endParaRPr lang="en-DE" sz="20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E0FE3-2A54-984D-A970-3A7462C99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79" y="2815903"/>
            <a:ext cx="2435955" cy="34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Why do we write bad code?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C2F3F-79AD-8043-938A-03B786A28BDC}"/>
              </a:ext>
            </a:extLst>
          </p:cNvPr>
          <p:cNvSpPr txBox="1"/>
          <p:nvPr/>
        </p:nvSpPr>
        <p:spPr>
          <a:xfrm>
            <a:off x="5008192" y="5239258"/>
            <a:ext cx="4913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000" dirty="0">
                <a:solidFill>
                  <a:srgbClr val="FF0000"/>
                </a:solidFill>
              </a:rPr>
              <a:t>Whenever you rush, you make a mess!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2AB52-62D6-3E49-A1C4-64CB8514D392}"/>
              </a:ext>
            </a:extLst>
          </p:cNvPr>
          <p:cNvSpPr txBox="1"/>
          <p:nvPr/>
        </p:nvSpPr>
        <p:spPr>
          <a:xfrm>
            <a:off x="5008192" y="3289933"/>
            <a:ext cx="401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/>
              <a:t>Our hands are on the keyboard</a:t>
            </a:r>
            <a:endParaRPr lang="en-D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DD8C5-36C9-7548-AF67-DFA4E4C57C00}"/>
              </a:ext>
            </a:extLst>
          </p:cNvPr>
          <p:cNvSpPr txBox="1"/>
          <p:nvPr/>
        </p:nvSpPr>
        <p:spPr>
          <a:xfrm>
            <a:off x="5008192" y="3939708"/>
            <a:ext cx="4041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/>
              <a:t>We are responsible for code rot</a:t>
            </a:r>
            <a:endParaRPr lang="en-D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1C3C-1C9F-0B43-BDC9-F3897785BE64}"/>
              </a:ext>
            </a:extLst>
          </p:cNvPr>
          <p:cNvSpPr txBox="1"/>
          <p:nvPr/>
        </p:nvSpPr>
        <p:spPr>
          <a:xfrm>
            <a:off x="5008192" y="4589483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/>
              <a:t>Nobody else!</a:t>
            </a:r>
            <a:endParaRPr lang="en-DE" sz="2000" dirty="0"/>
          </a:p>
        </p:txBody>
      </p:sp>
      <p:pic>
        <p:nvPicPr>
          <p:cNvPr id="7" name="Picture 6" descr="A flat screen tv sitting on top of a computer&#10;&#10;Description automatically generated">
            <a:extLst>
              <a:ext uri="{FF2B5EF4-FFF2-40B4-BE49-F238E27FC236}">
                <a16:creationId xmlns:a16="http://schemas.microsoft.com/office/drawing/2014/main" id="{4CCF38C4-C360-8445-B167-BB973F567F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41" y="3429000"/>
            <a:ext cx="3663870" cy="20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8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kern="0" dirty="0"/>
              <a:t>Agile(?) Practices + Clean Code (Ideally)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4B1B97-E3D9-D840-A8C0-F6C02911A8D8}"/>
              </a:ext>
            </a:extLst>
          </p:cNvPr>
          <p:cNvCxnSpPr>
            <a:cxnSpLocks/>
          </p:cNvCxnSpPr>
          <p:nvPr/>
        </p:nvCxnSpPr>
        <p:spPr>
          <a:xfrm flipV="1">
            <a:off x="1773936" y="2944368"/>
            <a:ext cx="0" cy="3200400"/>
          </a:xfrm>
          <a:prstGeom prst="straightConnector1">
            <a:avLst/>
          </a:prstGeom>
          <a:ln w="50800">
            <a:solidFill>
              <a:srgbClr val="1D8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B48662-8B9C-7E49-90E4-8728C49E6B8E}"/>
              </a:ext>
            </a:extLst>
          </p:cNvPr>
          <p:cNvCxnSpPr>
            <a:cxnSpLocks/>
          </p:cNvCxnSpPr>
          <p:nvPr/>
        </p:nvCxnSpPr>
        <p:spPr>
          <a:xfrm>
            <a:off x="1773936" y="6144768"/>
            <a:ext cx="7315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E30E20-161E-384C-BAB4-C0A733BCAC69}"/>
              </a:ext>
            </a:extLst>
          </p:cNvPr>
          <p:cNvSpPr txBox="1"/>
          <p:nvPr/>
        </p:nvSpPr>
        <p:spPr>
          <a:xfrm rot="16200000">
            <a:off x="651432" y="4361502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1D8748"/>
                </a:solidFill>
              </a:rPr>
              <a:t>Productivity</a:t>
            </a:r>
            <a:endParaRPr lang="en-DE" sz="2400" dirty="0">
              <a:solidFill>
                <a:srgbClr val="1D874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E39BB-50DF-1147-932F-29611BC76021}"/>
              </a:ext>
            </a:extLst>
          </p:cNvPr>
          <p:cNvSpPr txBox="1"/>
          <p:nvPr/>
        </p:nvSpPr>
        <p:spPr>
          <a:xfrm>
            <a:off x="9217152" y="5869159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Time</a:t>
            </a:r>
            <a:endParaRPr lang="en-DE" sz="24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FB6E3C-F9A4-ED41-90C3-90AB7A03A19C}"/>
              </a:ext>
            </a:extLst>
          </p:cNvPr>
          <p:cNvCxnSpPr>
            <a:cxnSpLocks/>
          </p:cNvCxnSpPr>
          <p:nvPr/>
        </p:nvCxnSpPr>
        <p:spPr>
          <a:xfrm>
            <a:off x="1770489" y="4415883"/>
            <a:ext cx="7242048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FADEF651-5E5B-2E40-84B4-16E06E36AA93}"/>
              </a:ext>
            </a:extLst>
          </p:cNvPr>
          <p:cNvSpPr/>
          <p:nvPr/>
        </p:nvSpPr>
        <p:spPr>
          <a:xfrm>
            <a:off x="1806498" y="4415883"/>
            <a:ext cx="7170234" cy="1728439"/>
          </a:xfrm>
          <a:custGeom>
            <a:avLst/>
            <a:gdLst>
              <a:gd name="connsiteX0" fmla="*/ 0 w 7170234"/>
              <a:gd name="connsiteY0" fmla="*/ 1728439 h 1728439"/>
              <a:gd name="connsiteX1" fmla="*/ 66907 w 7170234"/>
              <a:gd name="connsiteY1" fmla="*/ 1639229 h 1728439"/>
              <a:gd name="connsiteX2" fmla="*/ 89209 w 7170234"/>
              <a:gd name="connsiteY2" fmla="*/ 1605776 h 1728439"/>
              <a:gd name="connsiteX3" fmla="*/ 156117 w 7170234"/>
              <a:gd name="connsiteY3" fmla="*/ 1538868 h 1728439"/>
              <a:gd name="connsiteX4" fmla="*/ 189570 w 7170234"/>
              <a:gd name="connsiteY4" fmla="*/ 1505415 h 1728439"/>
              <a:gd name="connsiteX5" fmla="*/ 267629 w 7170234"/>
              <a:gd name="connsiteY5" fmla="*/ 1416205 h 1728439"/>
              <a:gd name="connsiteX6" fmla="*/ 301082 w 7170234"/>
              <a:gd name="connsiteY6" fmla="*/ 1371600 h 1728439"/>
              <a:gd name="connsiteX7" fmla="*/ 334536 w 7170234"/>
              <a:gd name="connsiteY7" fmla="*/ 1349297 h 1728439"/>
              <a:gd name="connsiteX8" fmla="*/ 356839 w 7170234"/>
              <a:gd name="connsiteY8" fmla="*/ 1326995 h 1728439"/>
              <a:gd name="connsiteX9" fmla="*/ 490653 w 7170234"/>
              <a:gd name="connsiteY9" fmla="*/ 1215483 h 1728439"/>
              <a:gd name="connsiteX10" fmla="*/ 512956 w 7170234"/>
              <a:gd name="connsiteY10" fmla="*/ 1182029 h 1728439"/>
              <a:gd name="connsiteX11" fmla="*/ 579863 w 7170234"/>
              <a:gd name="connsiteY11" fmla="*/ 1115122 h 1728439"/>
              <a:gd name="connsiteX12" fmla="*/ 669073 w 7170234"/>
              <a:gd name="connsiteY12" fmla="*/ 1014761 h 1728439"/>
              <a:gd name="connsiteX13" fmla="*/ 702526 w 7170234"/>
              <a:gd name="connsiteY13" fmla="*/ 981307 h 1728439"/>
              <a:gd name="connsiteX14" fmla="*/ 735980 w 7170234"/>
              <a:gd name="connsiteY14" fmla="*/ 959005 h 1728439"/>
              <a:gd name="connsiteX15" fmla="*/ 780585 w 7170234"/>
              <a:gd name="connsiteY15" fmla="*/ 914400 h 1728439"/>
              <a:gd name="connsiteX16" fmla="*/ 836341 w 7170234"/>
              <a:gd name="connsiteY16" fmla="*/ 869795 h 1728439"/>
              <a:gd name="connsiteX17" fmla="*/ 869795 w 7170234"/>
              <a:gd name="connsiteY17" fmla="*/ 847493 h 1728439"/>
              <a:gd name="connsiteX18" fmla="*/ 892097 w 7170234"/>
              <a:gd name="connsiteY18" fmla="*/ 825190 h 1728439"/>
              <a:gd name="connsiteX19" fmla="*/ 936702 w 7170234"/>
              <a:gd name="connsiteY19" fmla="*/ 802888 h 1728439"/>
              <a:gd name="connsiteX20" fmla="*/ 970156 w 7170234"/>
              <a:gd name="connsiteY20" fmla="*/ 758283 h 1728439"/>
              <a:gd name="connsiteX21" fmla="*/ 1059365 w 7170234"/>
              <a:gd name="connsiteY21" fmla="*/ 713678 h 1728439"/>
              <a:gd name="connsiteX22" fmla="*/ 1148575 w 7170234"/>
              <a:gd name="connsiteY22" fmla="*/ 646771 h 1728439"/>
              <a:gd name="connsiteX23" fmla="*/ 1182029 w 7170234"/>
              <a:gd name="connsiteY23" fmla="*/ 613317 h 1728439"/>
              <a:gd name="connsiteX24" fmla="*/ 1215482 w 7170234"/>
              <a:gd name="connsiteY24" fmla="*/ 602166 h 1728439"/>
              <a:gd name="connsiteX25" fmla="*/ 1293541 w 7170234"/>
              <a:gd name="connsiteY25" fmla="*/ 535258 h 1728439"/>
              <a:gd name="connsiteX26" fmla="*/ 1338146 w 7170234"/>
              <a:gd name="connsiteY26" fmla="*/ 512956 h 1728439"/>
              <a:gd name="connsiteX27" fmla="*/ 1371600 w 7170234"/>
              <a:gd name="connsiteY27" fmla="*/ 479502 h 1728439"/>
              <a:gd name="connsiteX28" fmla="*/ 1416204 w 7170234"/>
              <a:gd name="connsiteY28" fmla="*/ 468351 h 1728439"/>
              <a:gd name="connsiteX29" fmla="*/ 1449658 w 7170234"/>
              <a:gd name="connsiteY29" fmla="*/ 457200 h 1728439"/>
              <a:gd name="connsiteX30" fmla="*/ 1505414 w 7170234"/>
              <a:gd name="connsiteY30" fmla="*/ 423746 h 1728439"/>
              <a:gd name="connsiteX31" fmla="*/ 1594624 w 7170234"/>
              <a:gd name="connsiteY31" fmla="*/ 401444 h 1728439"/>
              <a:gd name="connsiteX32" fmla="*/ 1650380 w 7170234"/>
              <a:gd name="connsiteY32" fmla="*/ 379141 h 1728439"/>
              <a:gd name="connsiteX33" fmla="*/ 1773043 w 7170234"/>
              <a:gd name="connsiteY33" fmla="*/ 323385 h 1728439"/>
              <a:gd name="connsiteX34" fmla="*/ 1839951 w 7170234"/>
              <a:gd name="connsiteY34" fmla="*/ 278780 h 1728439"/>
              <a:gd name="connsiteX35" fmla="*/ 1873404 w 7170234"/>
              <a:gd name="connsiteY35" fmla="*/ 267629 h 1728439"/>
              <a:gd name="connsiteX36" fmla="*/ 1940312 w 7170234"/>
              <a:gd name="connsiteY36" fmla="*/ 223024 h 1728439"/>
              <a:gd name="connsiteX37" fmla="*/ 2074126 w 7170234"/>
              <a:gd name="connsiteY37" fmla="*/ 178419 h 1728439"/>
              <a:gd name="connsiteX38" fmla="*/ 2141034 w 7170234"/>
              <a:gd name="connsiteY38" fmla="*/ 167268 h 1728439"/>
              <a:gd name="connsiteX39" fmla="*/ 2263697 w 7170234"/>
              <a:gd name="connsiteY39" fmla="*/ 133815 h 1728439"/>
              <a:gd name="connsiteX40" fmla="*/ 2297151 w 7170234"/>
              <a:gd name="connsiteY40" fmla="*/ 122663 h 1728439"/>
              <a:gd name="connsiteX41" fmla="*/ 2341756 w 7170234"/>
              <a:gd name="connsiteY41" fmla="*/ 111512 h 1728439"/>
              <a:gd name="connsiteX42" fmla="*/ 2542478 w 7170234"/>
              <a:gd name="connsiteY42" fmla="*/ 44605 h 1728439"/>
              <a:gd name="connsiteX43" fmla="*/ 2631687 w 7170234"/>
              <a:gd name="connsiteY43" fmla="*/ 22302 h 1728439"/>
              <a:gd name="connsiteX44" fmla="*/ 2665141 w 7170234"/>
              <a:gd name="connsiteY44" fmla="*/ 11151 h 1728439"/>
              <a:gd name="connsiteX45" fmla="*/ 2798956 w 7170234"/>
              <a:gd name="connsiteY45" fmla="*/ 0 h 1728439"/>
              <a:gd name="connsiteX46" fmla="*/ 3490331 w 7170234"/>
              <a:gd name="connsiteY46" fmla="*/ 11151 h 1728439"/>
              <a:gd name="connsiteX47" fmla="*/ 3557239 w 7170234"/>
              <a:gd name="connsiteY47" fmla="*/ 22302 h 1728439"/>
              <a:gd name="connsiteX48" fmla="*/ 3679902 w 7170234"/>
              <a:gd name="connsiteY48" fmla="*/ 33454 h 1728439"/>
              <a:gd name="connsiteX49" fmla="*/ 3724507 w 7170234"/>
              <a:gd name="connsiteY49" fmla="*/ 44605 h 1728439"/>
              <a:gd name="connsiteX50" fmla="*/ 3925229 w 7170234"/>
              <a:gd name="connsiteY50" fmla="*/ 78058 h 1728439"/>
              <a:gd name="connsiteX51" fmla="*/ 4070195 w 7170234"/>
              <a:gd name="connsiteY51" fmla="*/ 122663 h 1728439"/>
              <a:gd name="connsiteX52" fmla="*/ 4103648 w 7170234"/>
              <a:gd name="connsiteY52" fmla="*/ 133815 h 1728439"/>
              <a:gd name="connsiteX53" fmla="*/ 4159404 w 7170234"/>
              <a:gd name="connsiteY53" fmla="*/ 144966 h 1728439"/>
              <a:gd name="connsiteX54" fmla="*/ 4181707 w 7170234"/>
              <a:gd name="connsiteY54" fmla="*/ 178419 h 1728439"/>
              <a:gd name="connsiteX55" fmla="*/ 4226312 w 7170234"/>
              <a:gd name="connsiteY55" fmla="*/ 189571 h 1728439"/>
              <a:gd name="connsiteX56" fmla="*/ 4315522 w 7170234"/>
              <a:gd name="connsiteY56" fmla="*/ 223024 h 1728439"/>
              <a:gd name="connsiteX57" fmla="*/ 4404731 w 7170234"/>
              <a:gd name="connsiteY57" fmla="*/ 289932 h 1728439"/>
              <a:gd name="connsiteX58" fmla="*/ 4438185 w 7170234"/>
              <a:gd name="connsiteY58" fmla="*/ 301083 h 1728439"/>
              <a:gd name="connsiteX59" fmla="*/ 4482790 w 7170234"/>
              <a:gd name="connsiteY59" fmla="*/ 334537 h 1728439"/>
              <a:gd name="connsiteX60" fmla="*/ 4583151 w 7170234"/>
              <a:gd name="connsiteY60" fmla="*/ 356839 h 1728439"/>
              <a:gd name="connsiteX61" fmla="*/ 4772722 w 7170234"/>
              <a:gd name="connsiteY61" fmla="*/ 412595 h 1728439"/>
              <a:gd name="connsiteX62" fmla="*/ 4828478 w 7170234"/>
              <a:gd name="connsiteY62" fmla="*/ 446049 h 1728439"/>
              <a:gd name="connsiteX63" fmla="*/ 4895385 w 7170234"/>
              <a:gd name="connsiteY63" fmla="*/ 490654 h 1728439"/>
              <a:gd name="connsiteX64" fmla="*/ 4984595 w 7170234"/>
              <a:gd name="connsiteY64" fmla="*/ 535258 h 1728439"/>
              <a:gd name="connsiteX65" fmla="*/ 5062653 w 7170234"/>
              <a:gd name="connsiteY65" fmla="*/ 557561 h 1728439"/>
              <a:gd name="connsiteX66" fmla="*/ 5174165 w 7170234"/>
              <a:gd name="connsiteY66" fmla="*/ 613317 h 1728439"/>
              <a:gd name="connsiteX67" fmla="*/ 5352585 w 7170234"/>
              <a:gd name="connsiteY67" fmla="*/ 702527 h 1728439"/>
              <a:gd name="connsiteX68" fmla="*/ 5419492 w 7170234"/>
              <a:gd name="connsiteY68" fmla="*/ 735980 h 1728439"/>
              <a:gd name="connsiteX69" fmla="*/ 5452946 w 7170234"/>
              <a:gd name="connsiteY69" fmla="*/ 747132 h 1728439"/>
              <a:gd name="connsiteX70" fmla="*/ 5531004 w 7170234"/>
              <a:gd name="connsiteY70" fmla="*/ 780585 h 1728439"/>
              <a:gd name="connsiteX71" fmla="*/ 5631365 w 7170234"/>
              <a:gd name="connsiteY71" fmla="*/ 836341 h 1728439"/>
              <a:gd name="connsiteX72" fmla="*/ 5698273 w 7170234"/>
              <a:gd name="connsiteY72" fmla="*/ 858644 h 1728439"/>
              <a:gd name="connsiteX73" fmla="*/ 5731726 w 7170234"/>
              <a:gd name="connsiteY73" fmla="*/ 869795 h 1728439"/>
              <a:gd name="connsiteX74" fmla="*/ 5765180 w 7170234"/>
              <a:gd name="connsiteY74" fmla="*/ 903249 h 1728439"/>
              <a:gd name="connsiteX75" fmla="*/ 5798634 w 7170234"/>
              <a:gd name="connsiteY75" fmla="*/ 914400 h 1728439"/>
              <a:gd name="connsiteX76" fmla="*/ 5876692 w 7170234"/>
              <a:gd name="connsiteY76" fmla="*/ 947854 h 1728439"/>
              <a:gd name="connsiteX77" fmla="*/ 5965902 w 7170234"/>
              <a:gd name="connsiteY77" fmla="*/ 1014761 h 1728439"/>
              <a:gd name="connsiteX78" fmla="*/ 6010507 w 7170234"/>
              <a:gd name="connsiteY78" fmla="*/ 1037063 h 1728439"/>
              <a:gd name="connsiteX79" fmla="*/ 6088565 w 7170234"/>
              <a:gd name="connsiteY79" fmla="*/ 1081668 h 1728439"/>
              <a:gd name="connsiteX80" fmla="*/ 6133170 w 7170234"/>
              <a:gd name="connsiteY80" fmla="*/ 1092819 h 1728439"/>
              <a:gd name="connsiteX81" fmla="*/ 6166624 w 7170234"/>
              <a:gd name="connsiteY81" fmla="*/ 1103971 h 1728439"/>
              <a:gd name="connsiteX82" fmla="*/ 6211229 w 7170234"/>
              <a:gd name="connsiteY82" fmla="*/ 1126273 h 1728439"/>
              <a:gd name="connsiteX83" fmla="*/ 6289287 w 7170234"/>
              <a:gd name="connsiteY83" fmla="*/ 1148576 h 1728439"/>
              <a:gd name="connsiteX84" fmla="*/ 6322741 w 7170234"/>
              <a:gd name="connsiteY84" fmla="*/ 1170878 h 1728439"/>
              <a:gd name="connsiteX85" fmla="*/ 6411951 w 7170234"/>
              <a:gd name="connsiteY85" fmla="*/ 1193180 h 1728439"/>
              <a:gd name="connsiteX86" fmla="*/ 6478858 w 7170234"/>
              <a:gd name="connsiteY86" fmla="*/ 1215483 h 1728439"/>
              <a:gd name="connsiteX87" fmla="*/ 6523463 w 7170234"/>
              <a:gd name="connsiteY87" fmla="*/ 1226634 h 1728439"/>
              <a:gd name="connsiteX88" fmla="*/ 6612673 w 7170234"/>
              <a:gd name="connsiteY88" fmla="*/ 1260088 h 1728439"/>
              <a:gd name="connsiteX89" fmla="*/ 6679580 w 7170234"/>
              <a:gd name="connsiteY89" fmla="*/ 1293541 h 1728439"/>
              <a:gd name="connsiteX90" fmla="*/ 6779941 w 7170234"/>
              <a:gd name="connsiteY90" fmla="*/ 1315844 h 1728439"/>
              <a:gd name="connsiteX91" fmla="*/ 6858000 w 7170234"/>
              <a:gd name="connsiteY91" fmla="*/ 1349297 h 1728439"/>
              <a:gd name="connsiteX92" fmla="*/ 6924907 w 7170234"/>
              <a:gd name="connsiteY92" fmla="*/ 1360449 h 1728439"/>
              <a:gd name="connsiteX93" fmla="*/ 7170234 w 7170234"/>
              <a:gd name="connsiteY93" fmla="*/ 1371600 h 172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170234" h="1728439">
                <a:moveTo>
                  <a:pt x="0" y="1728439"/>
                </a:moveTo>
                <a:cubicBezTo>
                  <a:pt x="22302" y="1698702"/>
                  <a:pt x="45044" y="1669290"/>
                  <a:pt x="66907" y="1639229"/>
                </a:cubicBezTo>
                <a:cubicBezTo>
                  <a:pt x="74790" y="1628390"/>
                  <a:pt x="80305" y="1615793"/>
                  <a:pt x="89209" y="1605776"/>
                </a:cubicBezTo>
                <a:cubicBezTo>
                  <a:pt x="110164" y="1582202"/>
                  <a:pt x="133814" y="1561171"/>
                  <a:pt x="156117" y="1538868"/>
                </a:cubicBezTo>
                <a:cubicBezTo>
                  <a:pt x="167268" y="1527717"/>
                  <a:pt x="180108" y="1518031"/>
                  <a:pt x="189570" y="1505415"/>
                </a:cubicBezTo>
                <a:cubicBezTo>
                  <a:pt x="273929" y="1392938"/>
                  <a:pt x="166564" y="1531709"/>
                  <a:pt x="267629" y="1416205"/>
                </a:cubicBezTo>
                <a:cubicBezTo>
                  <a:pt x="279867" y="1402218"/>
                  <a:pt x="287940" y="1384742"/>
                  <a:pt x="301082" y="1371600"/>
                </a:cubicBezTo>
                <a:cubicBezTo>
                  <a:pt x="310559" y="1362123"/>
                  <a:pt x="324071" y="1357669"/>
                  <a:pt x="334536" y="1349297"/>
                </a:cubicBezTo>
                <a:cubicBezTo>
                  <a:pt x="342746" y="1342729"/>
                  <a:pt x="348428" y="1333303"/>
                  <a:pt x="356839" y="1326995"/>
                </a:cubicBezTo>
                <a:cubicBezTo>
                  <a:pt x="411694" y="1285854"/>
                  <a:pt x="449854" y="1276680"/>
                  <a:pt x="490653" y="1215483"/>
                </a:cubicBezTo>
                <a:cubicBezTo>
                  <a:pt x="498087" y="1204332"/>
                  <a:pt x="504052" y="1192046"/>
                  <a:pt x="512956" y="1182029"/>
                </a:cubicBezTo>
                <a:cubicBezTo>
                  <a:pt x="533910" y="1158456"/>
                  <a:pt x="562368" y="1141365"/>
                  <a:pt x="579863" y="1115122"/>
                </a:cubicBezTo>
                <a:cubicBezTo>
                  <a:pt x="619661" y="1055423"/>
                  <a:pt x="592686" y="1091148"/>
                  <a:pt x="669073" y="1014761"/>
                </a:cubicBezTo>
                <a:cubicBezTo>
                  <a:pt x="680224" y="1003610"/>
                  <a:pt x="689404" y="990055"/>
                  <a:pt x="702526" y="981307"/>
                </a:cubicBezTo>
                <a:cubicBezTo>
                  <a:pt x="713677" y="973873"/>
                  <a:pt x="725804" y="967727"/>
                  <a:pt x="735980" y="959005"/>
                </a:cubicBezTo>
                <a:cubicBezTo>
                  <a:pt x="751945" y="945321"/>
                  <a:pt x="764166" y="927535"/>
                  <a:pt x="780585" y="914400"/>
                </a:cubicBezTo>
                <a:cubicBezTo>
                  <a:pt x="799170" y="899532"/>
                  <a:pt x="817300" y="884075"/>
                  <a:pt x="836341" y="869795"/>
                </a:cubicBezTo>
                <a:cubicBezTo>
                  <a:pt x="847063" y="861754"/>
                  <a:pt x="859330" y="855865"/>
                  <a:pt x="869795" y="847493"/>
                </a:cubicBezTo>
                <a:cubicBezTo>
                  <a:pt x="878005" y="840925"/>
                  <a:pt x="883349" y="831022"/>
                  <a:pt x="892097" y="825190"/>
                </a:cubicBezTo>
                <a:cubicBezTo>
                  <a:pt x="905928" y="815969"/>
                  <a:pt x="921834" y="810322"/>
                  <a:pt x="936702" y="802888"/>
                </a:cubicBezTo>
                <a:cubicBezTo>
                  <a:pt x="947853" y="788020"/>
                  <a:pt x="956169" y="770522"/>
                  <a:pt x="970156" y="758283"/>
                </a:cubicBezTo>
                <a:cubicBezTo>
                  <a:pt x="1002568" y="729923"/>
                  <a:pt x="1023476" y="725641"/>
                  <a:pt x="1059365" y="713678"/>
                </a:cubicBezTo>
                <a:cubicBezTo>
                  <a:pt x="1089102" y="691376"/>
                  <a:pt x="1122291" y="673055"/>
                  <a:pt x="1148575" y="646771"/>
                </a:cubicBezTo>
                <a:cubicBezTo>
                  <a:pt x="1159726" y="635620"/>
                  <a:pt x="1168907" y="622065"/>
                  <a:pt x="1182029" y="613317"/>
                </a:cubicBezTo>
                <a:cubicBezTo>
                  <a:pt x="1191809" y="606797"/>
                  <a:pt x="1204331" y="605883"/>
                  <a:pt x="1215482" y="602166"/>
                </a:cubicBezTo>
                <a:cubicBezTo>
                  <a:pt x="1245892" y="571756"/>
                  <a:pt x="1255395" y="559099"/>
                  <a:pt x="1293541" y="535258"/>
                </a:cubicBezTo>
                <a:cubicBezTo>
                  <a:pt x="1307637" y="526448"/>
                  <a:pt x="1323278" y="520390"/>
                  <a:pt x="1338146" y="512956"/>
                </a:cubicBezTo>
                <a:cubicBezTo>
                  <a:pt x="1349297" y="501805"/>
                  <a:pt x="1357908" y="487326"/>
                  <a:pt x="1371600" y="479502"/>
                </a:cubicBezTo>
                <a:cubicBezTo>
                  <a:pt x="1384906" y="471898"/>
                  <a:pt x="1401468" y="472561"/>
                  <a:pt x="1416204" y="468351"/>
                </a:cubicBezTo>
                <a:cubicBezTo>
                  <a:pt x="1427506" y="465122"/>
                  <a:pt x="1439144" y="462457"/>
                  <a:pt x="1449658" y="457200"/>
                </a:cubicBezTo>
                <a:cubicBezTo>
                  <a:pt x="1469044" y="447507"/>
                  <a:pt x="1486028" y="433439"/>
                  <a:pt x="1505414" y="423746"/>
                </a:cubicBezTo>
                <a:cubicBezTo>
                  <a:pt x="1528273" y="412317"/>
                  <a:pt x="1573419" y="405685"/>
                  <a:pt x="1594624" y="401444"/>
                </a:cubicBezTo>
                <a:cubicBezTo>
                  <a:pt x="1613209" y="394010"/>
                  <a:pt x="1631637" y="386170"/>
                  <a:pt x="1650380" y="379141"/>
                </a:cubicBezTo>
                <a:cubicBezTo>
                  <a:pt x="1704516" y="358840"/>
                  <a:pt x="1704033" y="369392"/>
                  <a:pt x="1773043" y="323385"/>
                </a:cubicBezTo>
                <a:cubicBezTo>
                  <a:pt x="1795346" y="308517"/>
                  <a:pt x="1814522" y="287256"/>
                  <a:pt x="1839951" y="278780"/>
                </a:cubicBezTo>
                <a:cubicBezTo>
                  <a:pt x="1851102" y="275063"/>
                  <a:pt x="1863129" y="273337"/>
                  <a:pt x="1873404" y="267629"/>
                </a:cubicBezTo>
                <a:cubicBezTo>
                  <a:pt x="1896835" y="254612"/>
                  <a:pt x="1915425" y="232979"/>
                  <a:pt x="1940312" y="223024"/>
                </a:cubicBezTo>
                <a:cubicBezTo>
                  <a:pt x="1997820" y="200021"/>
                  <a:pt x="2008419" y="193582"/>
                  <a:pt x="2074126" y="178419"/>
                </a:cubicBezTo>
                <a:cubicBezTo>
                  <a:pt x="2096157" y="173335"/>
                  <a:pt x="2118731" y="170985"/>
                  <a:pt x="2141034" y="167268"/>
                </a:cubicBezTo>
                <a:cubicBezTo>
                  <a:pt x="2220536" y="127518"/>
                  <a:pt x="2151177" y="156320"/>
                  <a:pt x="2263697" y="133815"/>
                </a:cubicBezTo>
                <a:cubicBezTo>
                  <a:pt x="2275223" y="131510"/>
                  <a:pt x="2285849" y="125892"/>
                  <a:pt x="2297151" y="122663"/>
                </a:cubicBezTo>
                <a:cubicBezTo>
                  <a:pt x="2311887" y="118453"/>
                  <a:pt x="2326888" y="115229"/>
                  <a:pt x="2341756" y="111512"/>
                </a:cubicBezTo>
                <a:cubicBezTo>
                  <a:pt x="2492633" y="36073"/>
                  <a:pt x="2305468" y="123608"/>
                  <a:pt x="2542478" y="44605"/>
                </a:cubicBezTo>
                <a:cubicBezTo>
                  <a:pt x="2618944" y="19116"/>
                  <a:pt x="2524040" y="49214"/>
                  <a:pt x="2631687" y="22302"/>
                </a:cubicBezTo>
                <a:cubicBezTo>
                  <a:pt x="2643091" y="19451"/>
                  <a:pt x="2653490" y="12704"/>
                  <a:pt x="2665141" y="11151"/>
                </a:cubicBezTo>
                <a:cubicBezTo>
                  <a:pt x="2709508" y="5236"/>
                  <a:pt x="2754351" y="3717"/>
                  <a:pt x="2798956" y="0"/>
                </a:cubicBezTo>
                <a:lnTo>
                  <a:pt x="3490331" y="11151"/>
                </a:lnTo>
                <a:cubicBezTo>
                  <a:pt x="3512932" y="11816"/>
                  <a:pt x="3534784" y="19660"/>
                  <a:pt x="3557239" y="22302"/>
                </a:cubicBezTo>
                <a:cubicBezTo>
                  <a:pt x="3598014" y="27099"/>
                  <a:pt x="3639014" y="29737"/>
                  <a:pt x="3679902" y="33454"/>
                </a:cubicBezTo>
                <a:cubicBezTo>
                  <a:pt x="3694770" y="37171"/>
                  <a:pt x="3709479" y="41599"/>
                  <a:pt x="3724507" y="44605"/>
                </a:cubicBezTo>
                <a:cubicBezTo>
                  <a:pt x="3825774" y="64858"/>
                  <a:pt x="3835917" y="65299"/>
                  <a:pt x="3925229" y="78058"/>
                </a:cubicBezTo>
                <a:cubicBezTo>
                  <a:pt x="4055308" y="121419"/>
                  <a:pt x="3926366" y="79514"/>
                  <a:pt x="4070195" y="122663"/>
                </a:cubicBezTo>
                <a:cubicBezTo>
                  <a:pt x="4081454" y="126041"/>
                  <a:pt x="4092245" y="130964"/>
                  <a:pt x="4103648" y="133815"/>
                </a:cubicBezTo>
                <a:cubicBezTo>
                  <a:pt x="4122035" y="138412"/>
                  <a:pt x="4140819" y="141249"/>
                  <a:pt x="4159404" y="144966"/>
                </a:cubicBezTo>
                <a:cubicBezTo>
                  <a:pt x="4166838" y="156117"/>
                  <a:pt x="4170556" y="170985"/>
                  <a:pt x="4181707" y="178419"/>
                </a:cubicBezTo>
                <a:cubicBezTo>
                  <a:pt x="4194459" y="186920"/>
                  <a:pt x="4211772" y="184724"/>
                  <a:pt x="4226312" y="189571"/>
                </a:cubicBezTo>
                <a:cubicBezTo>
                  <a:pt x="4256441" y="199614"/>
                  <a:pt x="4285785" y="211873"/>
                  <a:pt x="4315522" y="223024"/>
                </a:cubicBezTo>
                <a:cubicBezTo>
                  <a:pt x="4341940" y="249444"/>
                  <a:pt x="4366902" y="277323"/>
                  <a:pt x="4404731" y="289932"/>
                </a:cubicBezTo>
                <a:lnTo>
                  <a:pt x="4438185" y="301083"/>
                </a:lnTo>
                <a:cubicBezTo>
                  <a:pt x="4453053" y="312234"/>
                  <a:pt x="4466167" y="326225"/>
                  <a:pt x="4482790" y="334537"/>
                </a:cubicBezTo>
                <a:cubicBezTo>
                  <a:pt x="4494806" y="340545"/>
                  <a:pt x="4575409" y="354728"/>
                  <a:pt x="4583151" y="356839"/>
                </a:cubicBezTo>
                <a:cubicBezTo>
                  <a:pt x="4646697" y="374170"/>
                  <a:pt x="4772722" y="412595"/>
                  <a:pt x="4772722" y="412595"/>
                </a:cubicBezTo>
                <a:cubicBezTo>
                  <a:pt x="4791307" y="423746"/>
                  <a:pt x="4810192" y="434413"/>
                  <a:pt x="4828478" y="446049"/>
                </a:cubicBezTo>
                <a:cubicBezTo>
                  <a:pt x="4851092" y="460440"/>
                  <a:pt x="4869956" y="482178"/>
                  <a:pt x="4895385" y="490654"/>
                </a:cubicBezTo>
                <a:cubicBezTo>
                  <a:pt x="4970818" y="515798"/>
                  <a:pt x="4879268" y="482594"/>
                  <a:pt x="4984595" y="535258"/>
                </a:cubicBezTo>
                <a:cubicBezTo>
                  <a:pt x="5028014" y="556968"/>
                  <a:pt x="5012607" y="536113"/>
                  <a:pt x="5062653" y="557561"/>
                </a:cubicBezTo>
                <a:cubicBezTo>
                  <a:pt x="5100851" y="573931"/>
                  <a:pt x="5136994" y="594732"/>
                  <a:pt x="5174165" y="613317"/>
                </a:cubicBezTo>
                <a:lnTo>
                  <a:pt x="5352585" y="702527"/>
                </a:lnTo>
                <a:cubicBezTo>
                  <a:pt x="5374887" y="713678"/>
                  <a:pt x="5395837" y="728095"/>
                  <a:pt x="5419492" y="735980"/>
                </a:cubicBezTo>
                <a:cubicBezTo>
                  <a:pt x="5430643" y="739697"/>
                  <a:pt x="5442142" y="742502"/>
                  <a:pt x="5452946" y="747132"/>
                </a:cubicBezTo>
                <a:cubicBezTo>
                  <a:pt x="5549395" y="788467"/>
                  <a:pt x="5452556" y="754436"/>
                  <a:pt x="5531004" y="780585"/>
                </a:cubicBezTo>
                <a:cubicBezTo>
                  <a:pt x="5570997" y="820578"/>
                  <a:pt x="5549909" y="805012"/>
                  <a:pt x="5631365" y="836341"/>
                </a:cubicBezTo>
                <a:cubicBezTo>
                  <a:pt x="5653307" y="844780"/>
                  <a:pt x="5675970" y="851210"/>
                  <a:pt x="5698273" y="858644"/>
                </a:cubicBezTo>
                <a:lnTo>
                  <a:pt x="5731726" y="869795"/>
                </a:lnTo>
                <a:cubicBezTo>
                  <a:pt x="5742877" y="880946"/>
                  <a:pt x="5752058" y="894501"/>
                  <a:pt x="5765180" y="903249"/>
                </a:cubicBezTo>
                <a:cubicBezTo>
                  <a:pt x="5774960" y="909769"/>
                  <a:pt x="5787830" y="909770"/>
                  <a:pt x="5798634" y="914400"/>
                </a:cubicBezTo>
                <a:cubicBezTo>
                  <a:pt x="5895109" y="955745"/>
                  <a:pt x="5798226" y="921696"/>
                  <a:pt x="5876692" y="947854"/>
                </a:cubicBezTo>
                <a:cubicBezTo>
                  <a:pt x="5908056" y="979216"/>
                  <a:pt x="5915470" y="989545"/>
                  <a:pt x="5965902" y="1014761"/>
                </a:cubicBezTo>
                <a:cubicBezTo>
                  <a:pt x="5980770" y="1022195"/>
                  <a:pt x="5995914" y="1029103"/>
                  <a:pt x="6010507" y="1037063"/>
                </a:cubicBezTo>
                <a:cubicBezTo>
                  <a:pt x="6036816" y="1051413"/>
                  <a:pt x="6061283" y="1069267"/>
                  <a:pt x="6088565" y="1081668"/>
                </a:cubicBezTo>
                <a:cubicBezTo>
                  <a:pt x="6102517" y="1088010"/>
                  <a:pt x="6118434" y="1088609"/>
                  <a:pt x="6133170" y="1092819"/>
                </a:cubicBezTo>
                <a:cubicBezTo>
                  <a:pt x="6144472" y="1096048"/>
                  <a:pt x="6155820" y="1099341"/>
                  <a:pt x="6166624" y="1103971"/>
                </a:cubicBezTo>
                <a:cubicBezTo>
                  <a:pt x="6181903" y="1110519"/>
                  <a:pt x="6195664" y="1120436"/>
                  <a:pt x="6211229" y="1126273"/>
                </a:cubicBezTo>
                <a:cubicBezTo>
                  <a:pt x="6239826" y="1136997"/>
                  <a:pt x="6262318" y="1135091"/>
                  <a:pt x="6289287" y="1148576"/>
                </a:cubicBezTo>
                <a:cubicBezTo>
                  <a:pt x="6301274" y="1154570"/>
                  <a:pt x="6310754" y="1164885"/>
                  <a:pt x="6322741" y="1170878"/>
                </a:cubicBezTo>
                <a:cubicBezTo>
                  <a:pt x="6349810" y="1184412"/>
                  <a:pt x="6383957" y="1185545"/>
                  <a:pt x="6411951" y="1193180"/>
                </a:cubicBezTo>
                <a:cubicBezTo>
                  <a:pt x="6434631" y="1199366"/>
                  <a:pt x="6456051" y="1209781"/>
                  <a:pt x="6478858" y="1215483"/>
                </a:cubicBezTo>
                <a:cubicBezTo>
                  <a:pt x="6493726" y="1219200"/>
                  <a:pt x="6508727" y="1222424"/>
                  <a:pt x="6523463" y="1226634"/>
                </a:cubicBezTo>
                <a:cubicBezTo>
                  <a:pt x="6548471" y="1233779"/>
                  <a:pt x="6592725" y="1251021"/>
                  <a:pt x="6612673" y="1260088"/>
                </a:cubicBezTo>
                <a:cubicBezTo>
                  <a:pt x="6635373" y="1270406"/>
                  <a:pt x="6656794" y="1283414"/>
                  <a:pt x="6679580" y="1293541"/>
                </a:cubicBezTo>
                <a:cubicBezTo>
                  <a:pt x="6712526" y="1308184"/>
                  <a:pt x="6743674" y="1309800"/>
                  <a:pt x="6779941" y="1315844"/>
                </a:cubicBezTo>
                <a:cubicBezTo>
                  <a:pt x="6805961" y="1326995"/>
                  <a:pt x="6830943" y="1340972"/>
                  <a:pt x="6858000" y="1349297"/>
                </a:cubicBezTo>
                <a:cubicBezTo>
                  <a:pt x="6879610" y="1355946"/>
                  <a:pt x="6902662" y="1356404"/>
                  <a:pt x="6924907" y="1360449"/>
                </a:cubicBezTo>
                <a:cubicBezTo>
                  <a:pt x="7054392" y="1383992"/>
                  <a:pt x="6922482" y="1371600"/>
                  <a:pt x="7170234" y="1371600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517F87-D11D-AD4E-B028-939645C1B974}"/>
              </a:ext>
            </a:extLst>
          </p:cNvPr>
          <p:cNvCxnSpPr>
            <a:cxnSpLocks/>
            <a:stCxn id="9" idx="22"/>
          </p:cNvCxnSpPr>
          <p:nvPr/>
        </p:nvCxnSpPr>
        <p:spPr>
          <a:xfrm>
            <a:off x="2955073" y="5062654"/>
            <a:ext cx="6076193" cy="18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1F9A3B7-CE04-0A42-A49A-2A7781A267BB}"/>
              </a:ext>
            </a:extLst>
          </p:cNvPr>
          <p:cNvSpPr/>
          <p:nvPr/>
        </p:nvSpPr>
        <p:spPr>
          <a:xfrm>
            <a:off x="4489950" y="4162474"/>
            <a:ext cx="460917" cy="460917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6B3C83E-DB3C-F94B-8D43-2F414E9D1FC1}"/>
              </a:ext>
            </a:extLst>
          </p:cNvPr>
          <p:cNvSpPr/>
          <p:nvPr/>
        </p:nvSpPr>
        <p:spPr>
          <a:xfrm>
            <a:off x="7248390" y="5049643"/>
            <a:ext cx="460917" cy="460917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20C55-1C2B-D248-BF66-CAC83B39620E}"/>
              </a:ext>
            </a:extLst>
          </p:cNvPr>
          <p:cNvSpPr txBox="1"/>
          <p:nvPr/>
        </p:nvSpPr>
        <p:spPr>
          <a:xfrm>
            <a:off x="4836427" y="387583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dirty="0"/>
              <a:t>3</a:t>
            </a:r>
            <a:r>
              <a:rPr lang="en-DE" dirty="0">
                <a:solidFill>
                  <a:schemeClr val="tx1"/>
                </a:solidFill>
              </a:rPr>
              <a:t> months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B9159D-D95A-684B-9D1A-920F4B61A4BC}"/>
              </a:ext>
            </a:extLst>
          </p:cNvPr>
          <p:cNvSpPr txBox="1"/>
          <p:nvPr/>
        </p:nvSpPr>
        <p:spPr>
          <a:xfrm>
            <a:off x="7543908" y="470129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dirty="0">
                <a:solidFill>
                  <a:schemeClr val="tx1"/>
                </a:solidFill>
              </a:rPr>
              <a:t>6 months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A0E291-3B05-4CF1-BFE0-627126F13B6E}"/>
              </a:ext>
            </a:extLst>
          </p:cNvPr>
          <p:cNvCxnSpPr>
            <a:cxnSpLocks/>
            <a:endCxn id="9" idx="22"/>
          </p:cNvCxnSpPr>
          <p:nvPr/>
        </p:nvCxnSpPr>
        <p:spPr>
          <a:xfrm flipV="1">
            <a:off x="1770489" y="5062654"/>
            <a:ext cx="1184584" cy="10821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4" grpId="0" animBg="1"/>
      <p:bldP spid="16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3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de-DE" kern="0" dirty="0"/>
              <a:t>How to deal with bad code</a:t>
            </a:r>
          </a:p>
        </p:txBody>
      </p:sp>
      <p:pic>
        <p:nvPicPr>
          <p:cNvPr id="9" name="Picture 8" descr="A picture containing black, table, computer&#10;&#10;Description automatically generated">
            <a:extLst>
              <a:ext uri="{FF2B5EF4-FFF2-40B4-BE49-F238E27FC236}">
                <a16:creationId xmlns:a16="http://schemas.microsoft.com/office/drawing/2014/main" id="{7ED3C4EC-1A0E-2146-9898-792004B42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7" y="3059522"/>
            <a:ext cx="3247001" cy="2714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BC2F3F-79AD-8043-938A-03B786A28BDC}"/>
              </a:ext>
            </a:extLst>
          </p:cNvPr>
          <p:cNvSpPr txBox="1"/>
          <p:nvPr/>
        </p:nvSpPr>
        <p:spPr>
          <a:xfrm>
            <a:off x="5008192" y="3059668"/>
            <a:ext cx="535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/>
              <a:t>Don’t throw it away, improve it step-by-step</a:t>
            </a:r>
            <a:endParaRPr lang="en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2AB52-62D6-3E49-A1C4-64CB8514D392}"/>
              </a:ext>
            </a:extLst>
          </p:cNvPr>
          <p:cNvSpPr txBox="1"/>
          <p:nvPr/>
        </p:nvSpPr>
        <p:spPr>
          <a:xfrm>
            <a:off x="5008192" y="3640890"/>
            <a:ext cx="4859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/>
              <a:t>As soon as you see bad code, clean it!</a:t>
            </a:r>
            <a:endParaRPr lang="en-D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DD8C5-36C9-7548-AF67-DFA4E4C57C00}"/>
              </a:ext>
            </a:extLst>
          </p:cNvPr>
          <p:cNvSpPr txBox="1"/>
          <p:nvPr/>
        </p:nvSpPr>
        <p:spPr>
          <a:xfrm>
            <a:off x="4991351" y="4217055"/>
            <a:ext cx="2044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US" sz="2000" dirty="0"/>
              <a:t>Later = never.</a:t>
            </a:r>
            <a:endParaRPr lang="en-D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885CA0-9709-8B42-BB73-92AA30A5E2A3}"/>
              </a:ext>
            </a:extLst>
          </p:cNvPr>
          <p:cNvSpPr txBox="1"/>
          <p:nvPr/>
        </p:nvSpPr>
        <p:spPr>
          <a:xfrm>
            <a:off x="5021079" y="4798277"/>
            <a:ext cx="604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000" dirty="0"/>
              <a:t>Leave the campground cleaner then you found it!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BE8B3-D826-BD4E-9F70-C22744F3271B}"/>
              </a:ext>
            </a:extLst>
          </p:cNvPr>
          <p:cNvSpPr txBox="1"/>
          <p:nvPr/>
        </p:nvSpPr>
        <p:spPr>
          <a:xfrm>
            <a:off x="5021079" y="5374442"/>
            <a:ext cx="5041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000" dirty="0"/>
              <a:t>Leave the world better than you found it!</a:t>
            </a:r>
          </a:p>
        </p:txBody>
      </p:sp>
    </p:spTree>
    <p:extLst>
      <p:ext uri="{BB962C8B-B14F-4D97-AF65-F5344CB8AC3E}">
        <p14:creationId xmlns:p14="http://schemas.microsoft.com/office/powerpoint/2010/main" val="138635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5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de-DE" kern="0" dirty="0"/>
              <a:t>If everybody improves the code a little bit...</a:t>
            </a:r>
          </a:p>
        </p:txBody>
      </p:sp>
      <p:pic>
        <p:nvPicPr>
          <p:cNvPr id="9" name="Picture 8" descr="A picture containing black, table, computer&#10;&#10;Description automatically generated">
            <a:extLst>
              <a:ext uri="{FF2B5EF4-FFF2-40B4-BE49-F238E27FC236}">
                <a16:creationId xmlns:a16="http://schemas.microsoft.com/office/drawing/2014/main" id="{7ED3C4EC-1A0E-2146-9898-792004B42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7" y="3059522"/>
            <a:ext cx="3247001" cy="27148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BC2F3F-79AD-8043-938A-03B786A28BDC}"/>
              </a:ext>
            </a:extLst>
          </p:cNvPr>
          <p:cNvSpPr txBox="1"/>
          <p:nvPr/>
        </p:nvSpPr>
        <p:spPr>
          <a:xfrm>
            <a:off x="5008192" y="3059668"/>
            <a:ext cx="5704258" cy="301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Symbol" panose="05050102010706020507" pitchFamily="18" charset="2"/>
              <a:buChar char="·"/>
            </a:pPr>
            <a:r>
              <a:rPr lang="en-US" sz="2000" dirty="0"/>
              <a:t>(Often) No need for a big redesign! </a:t>
            </a:r>
            <a:br>
              <a:rPr lang="en-US" sz="2000" dirty="0"/>
            </a:br>
            <a:r>
              <a:rPr lang="en-US" sz="2000" dirty="0"/>
              <a:t>Steps that are doable.</a:t>
            </a:r>
          </a:p>
          <a:p>
            <a:pPr marL="742950" lvl="1" indent="-285750">
              <a:lnSpc>
                <a:spcPct val="120000"/>
              </a:lnSpc>
              <a:buFont typeface="Symbol" panose="05050102010706020507" pitchFamily="18" charset="2"/>
              <a:buChar char="·"/>
            </a:pPr>
            <a:r>
              <a:rPr lang="en-US" sz="2000" dirty="0"/>
              <a:t>Introduce a better variable name</a:t>
            </a:r>
          </a:p>
          <a:p>
            <a:pPr marL="742950" lvl="1" indent="-285750">
              <a:lnSpc>
                <a:spcPct val="120000"/>
              </a:lnSpc>
              <a:buFont typeface="Symbol" panose="05050102010706020507" pitchFamily="18" charset="2"/>
              <a:buChar char="·"/>
            </a:pPr>
            <a:r>
              <a:rPr lang="en-US" sz="2000" dirty="0"/>
              <a:t>Split a big function into smaller ones</a:t>
            </a:r>
          </a:p>
          <a:p>
            <a:pPr marL="742950" lvl="1" indent="-285750">
              <a:lnSpc>
                <a:spcPct val="120000"/>
              </a:lnSpc>
              <a:buFont typeface="Symbol" panose="05050102010706020507" pitchFamily="18" charset="2"/>
              <a:buChar char="·"/>
            </a:pPr>
            <a:r>
              <a:rPr lang="en-US" sz="2000" dirty="0"/>
              <a:t>Remove duplicate code</a:t>
            </a:r>
          </a:p>
          <a:p>
            <a:pPr marL="742950" lvl="1" indent="-285750">
              <a:lnSpc>
                <a:spcPct val="120000"/>
              </a:lnSpc>
              <a:buFont typeface="Symbol" panose="05050102010706020507" pitchFamily="18" charset="2"/>
              <a:buChar char="·"/>
            </a:pPr>
            <a:r>
              <a:rPr lang="en-US" sz="2000" dirty="0"/>
              <a:t>Remove some conditional statements</a:t>
            </a:r>
          </a:p>
          <a:p>
            <a:pPr marL="285750" indent="-285750">
              <a:lnSpc>
                <a:spcPct val="120000"/>
              </a:lnSpc>
              <a:buFont typeface="Symbol" panose="05050102010706020507" pitchFamily="18" charset="2"/>
              <a:buChar char="·"/>
            </a:pPr>
            <a:r>
              <a:rPr lang="en-US" sz="2000" dirty="0"/>
              <a:t>If everybody leaves the code a little cleaner than they found it, it does not rot!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88860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4805A-9551-42C6-9E01-FD3F0668EA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D0997C-8509-46B7-838B-F20AA467B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sz="2800" dirty="0"/>
              <a:t>How do we get clean code?</a:t>
            </a:r>
          </a:p>
        </p:txBody>
      </p:sp>
    </p:spTree>
    <p:extLst>
      <p:ext uri="{BB962C8B-B14F-4D97-AF65-F5344CB8AC3E}">
        <p14:creationId xmlns:p14="http://schemas.microsoft.com/office/powerpoint/2010/main" val="239549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1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252" y="2604463"/>
            <a:ext cx="8681446" cy="7386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The company killed by the code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(According to uncle bob)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2395C2-649F-3D4D-B674-D513B7723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7252" y="4004490"/>
            <a:ext cx="6191996" cy="2203704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1988 Sword Inc.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Commercially successful C-debugger.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Many companies moved to C++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Sward Inc. Promised C++ debuger</a:t>
            </a:r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10" name="Picture 9" descr="A close up of a newspaper&#10;&#10;Description automatically generated">
            <a:extLst>
              <a:ext uri="{FF2B5EF4-FFF2-40B4-BE49-F238E27FC236}">
                <a16:creationId xmlns:a16="http://schemas.microsoft.com/office/drawing/2014/main" id="{E9A5634D-00F3-1F40-BACD-8D08C68B16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9" y="4271832"/>
            <a:ext cx="2968752" cy="1986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AAE93-08F0-1741-94B0-6A35A89DB00B}"/>
              </a:ext>
            </a:extLst>
          </p:cNvPr>
          <p:cNvSpPr txBox="1"/>
          <p:nvPr/>
        </p:nvSpPr>
        <p:spPr>
          <a:xfrm>
            <a:off x="8256759" y="3659832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400" dirty="0">
                <a:solidFill>
                  <a:srgbClr val="FF0000"/>
                </a:solidFill>
              </a:rPr>
              <a:t>C  Debugger</a:t>
            </a:r>
          </a:p>
        </p:txBody>
      </p:sp>
    </p:spTree>
    <p:extLst>
      <p:ext uri="{BB962C8B-B14F-4D97-AF65-F5344CB8AC3E}">
        <p14:creationId xmlns:p14="http://schemas.microsoft.com/office/powerpoint/2010/main" val="182936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6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252" y="2604463"/>
            <a:ext cx="8681446" cy="7386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The company killed by the code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(According to uncle bob)</a:t>
            </a:r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2395C2-649F-3D4D-B674-D513B7723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7252" y="3429000"/>
            <a:ext cx="6191996" cy="2935224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1990 Sword Inc delivered a C++ debugger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Loading time: 45 Min, debugger crashed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Release 2: six months later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Still with the same bug</a:t>
            </a:r>
          </a:p>
          <a:p>
            <a:endParaRPr lang="en-US" sz="2400" dirty="0"/>
          </a:p>
        </p:txBody>
      </p:sp>
      <p:pic>
        <p:nvPicPr>
          <p:cNvPr id="10" name="Picture 9" descr="A close up of a newspaper&#10;&#10;Description automatically generated">
            <a:extLst>
              <a:ext uri="{FF2B5EF4-FFF2-40B4-BE49-F238E27FC236}">
                <a16:creationId xmlns:a16="http://schemas.microsoft.com/office/drawing/2014/main" id="{E9A5634D-00F3-1F40-BACD-8D08C68B16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76" y="4041000"/>
            <a:ext cx="2968752" cy="1986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AAE93-08F0-1741-94B0-6A35A89DB00B}"/>
              </a:ext>
            </a:extLst>
          </p:cNvPr>
          <p:cNvSpPr txBox="1"/>
          <p:nvPr/>
        </p:nvSpPr>
        <p:spPr>
          <a:xfrm>
            <a:off x="8137276" y="3429000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400" dirty="0">
                <a:solidFill>
                  <a:srgbClr val="FF0000"/>
                </a:solidFill>
              </a:rPr>
              <a:t>C++  Debugger</a:t>
            </a:r>
          </a:p>
        </p:txBody>
      </p:sp>
    </p:spTree>
    <p:extLst>
      <p:ext uri="{BB962C8B-B14F-4D97-AF65-F5344CB8AC3E}">
        <p14:creationId xmlns:p14="http://schemas.microsoft.com/office/powerpoint/2010/main" val="301433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3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252" y="2604463"/>
            <a:ext cx="8681446" cy="7386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The company killed by the code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(According to uncle bob)</a:t>
            </a:r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2395C2-649F-3D4D-B674-D513B7723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7252" y="3718155"/>
            <a:ext cx="6191996" cy="2260959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Most customers cancelled their contracts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Some even sued Sword Inc.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/>
              <a:t> Sword Inc. went bankrupt</a:t>
            </a:r>
          </a:p>
          <a:p>
            <a:endParaRPr lang="en-US" sz="2400" dirty="0"/>
          </a:p>
        </p:txBody>
      </p:sp>
      <p:pic>
        <p:nvPicPr>
          <p:cNvPr id="7" name="Picture 6" descr="A picture containing black, man&#10;&#10;Description automatically generated">
            <a:extLst>
              <a:ext uri="{FF2B5EF4-FFF2-40B4-BE49-F238E27FC236}">
                <a16:creationId xmlns:a16="http://schemas.microsoft.com/office/drawing/2014/main" id="{6DAA591C-0A85-5340-AAAE-D0A7A19D56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20" y="3186319"/>
            <a:ext cx="3396632" cy="26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8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with a Former Sword Inc. Employee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5017" y="4879507"/>
            <a:ext cx="2164080" cy="395287"/>
          </a:xfrm>
        </p:spPr>
        <p:txBody>
          <a:bodyPr/>
          <a:lstStyle/>
          <a:p>
            <a:pPr lvl="0"/>
            <a:r>
              <a:rPr lang="en-US" sz="2400" dirty="0"/>
              <a:t> We rushed…</a:t>
            </a:r>
          </a:p>
        </p:txBody>
      </p:sp>
      <p:pic>
        <p:nvPicPr>
          <p:cNvPr id="8" name="Picture 7" descr="A close up of a hand&#10;&#10;Description automatically generated">
            <a:extLst>
              <a:ext uri="{FF2B5EF4-FFF2-40B4-BE49-F238E27FC236}">
                <a16:creationId xmlns:a16="http://schemas.microsoft.com/office/drawing/2014/main" id="{D638947C-18A5-924D-BB48-6D1CE9D0F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08" y="2644628"/>
            <a:ext cx="3127249" cy="2078638"/>
          </a:xfrm>
          <a:prstGeom prst="rect">
            <a:avLst/>
          </a:prstGeom>
        </p:spPr>
      </p:pic>
      <p:pic>
        <p:nvPicPr>
          <p:cNvPr id="12" name="Picture 11" descr="A silver and black car&#10;&#10;Description automatically generated">
            <a:extLst>
              <a:ext uri="{FF2B5EF4-FFF2-40B4-BE49-F238E27FC236}">
                <a16:creationId xmlns:a16="http://schemas.microsoft.com/office/drawing/2014/main" id="{76EAB2AC-E830-BD4C-9C68-D749C1B04A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8" y="2644628"/>
            <a:ext cx="2078638" cy="2078638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63F0191-D1B3-B54B-9AAF-7D5A7AC0649B}"/>
              </a:ext>
            </a:extLst>
          </p:cNvPr>
          <p:cNvSpPr txBox="1">
            <a:spLocks/>
          </p:cNvSpPr>
          <p:nvPr/>
        </p:nvSpPr>
        <p:spPr>
          <a:xfrm>
            <a:off x="4335830" y="4879507"/>
            <a:ext cx="5213897" cy="384721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… and made a huge mess in the code</a:t>
            </a:r>
          </a:p>
        </p:txBody>
      </p:sp>
    </p:spTree>
    <p:extLst>
      <p:ext uri="{BB962C8B-B14F-4D97-AF65-F5344CB8AC3E}">
        <p14:creationId xmlns:p14="http://schemas.microsoft.com/office/powerpoint/2010/main" val="345965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6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What Happened?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39EF78-0365-F54D-B58E-458798C3B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3207233"/>
            <a:ext cx="7783751" cy="2511318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Marketing: We need to be the first!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Continuous bug fixing, high-priority 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No time for refactoring, clean up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Lots of work with little to show for it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Code that can‘t even parse C++ with no way to fix it</a:t>
            </a:r>
          </a:p>
        </p:txBody>
      </p:sp>
      <p:pic>
        <p:nvPicPr>
          <p:cNvPr id="3" name="Picture 2" descr="A close up of an animal&#10;&#10;Description automatically generated">
            <a:extLst>
              <a:ext uri="{FF2B5EF4-FFF2-40B4-BE49-F238E27FC236}">
                <a16:creationId xmlns:a16="http://schemas.microsoft.com/office/drawing/2014/main" id="{6B776C67-DD71-6241-91B9-ED6ADC2D6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0" y="3235615"/>
            <a:ext cx="2694548" cy="25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4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1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kern="0" dirty="0"/>
              <a:t>The Productivity Trap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4B1B97-E3D9-D840-A8C0-F6C02911A8D8}"/>
              </a:ext>
            </a:extLst>
          </p:cNvPr>
          <p:cNvCxnSpPr>
            <a:cxnSpLocks/>
          </p:cNvCxnSpPr>
          <p:nvPr/>
        </p:nvCxnSpPr>
        <p:spPr>
          <a:xfrm flipV="1">
            <a:off x="1773936" y="2944368"/>
            <a:ext cx="0" cy="3200400"/>
          </a:xfrm>
          <a:prstGeom prst="straightConnector1">
            <a:avLst/>
          </a:prstGeom>
          <a:ln w="50800">
            <a:solidFill>
              <a:srgbClr val="1D8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B48662-8B9C-7E49-90E4-8728C49E6B8E}"/>
              </a:ext>
            </a:extLst>
          </p:cNvPr>
          <p:cNvCxnSpPr>
            <a:cxnSpLocks/>
          </p:cNvCxnSpPr>
          <p:nvPr/>
        </p:nvCxnSpPr>
        <p:spPr>
          <a:xfrm>
            <a:off x="1773936" y="6144768"/>
            <a:ext cx="7315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E30E20-161E-384C-BAB4-C0A733BCAC69}"/>
              </a:ext>
            </a:extLst>
          </p:cNvPr>
          <p:cNvSpPr txBox="1"/>
          <p:nvPr/>
        </p:nvSpPr>
        <p:spPr>
          <a:xfrm rot="16200000">
            <a:off x="651432" y="4361502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1D8748"/>
                </a:solidFill>
              </a:rPr>
              <a:t>Productivity</a:t>
            </a:r>
            <a:endParaRPr lang="en-DE" sz="2400" dirty="0">
              <a:solidFill>
                <a:srgbClr val="1D874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E39BB-50DF-1147-932F-29611BC76021}"/>
              </a:ext>
            </a:extLst>
          </p:cNvPr>
          <p:cNvSpPr txBox="1"/>
          <p:nvPr/>
        </p:nvSpPr>
        <p:spPr>
          <a:xfrm>
            <a:off x="9217152" y="5869159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Time</a:t>
            </a:r>
            <a:endParaRPr lang="en-DE" sz="2400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FB6E3C-F9A4-ED41-90C3-90AB7A03A19C}"/>
              </a:ext>
            </a:extLst>
          </p:cNvPr>
          <p:cNvCxnSpPr>
            <a:cxnSpLocks/>
          </p:cNvCxnSpPr>
          <p:nvPr/>
        </p:nvCxnSpPr>
        <p:spPr>
          <a:xfrm>
            <a:off x="1847088" y="3200400"/>
            <a:ext cx="7242048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123A1424-CBC9-7D4D-9890-A930B75DC5EB}"/>
              </a:ext>
            </a:extLst>
          </p:cNvPr>
          <p:cNvSpPr/>
          <p:nvPr/>
        </p:nvSpPr>
        <p:spPr>
          <a:xfrm>
            <a:off x="1828800" y="3218688"/>
            <a:ext cx="6620256" cy="2578865"/>
          </a:xfrm>
          <a:custGeom>
            <a:avLst/>
            <a:gdLst>
              <a:gd name="connsiteX0" fmla="*/ 0 w 6620256"/>
              <a:gd name="connsiteY0" fmla="*/ 0 h 2578865"/>
              <a:gd name="connsiteX1" fmla="*/ 0 w 6620256"/>
              <a:gd name="connsiteY1" fmla="*/ 0 h 2578865"/>
              <a:gd name="connsiteX2" fmla="*/ 420624 w 6620256"/>
              <a:gd name="connsiteY2" fmla="*/ 36576 h 2578865"/>
              <a:gd name="connsiteX3" fmla="*/ 1737360 w 6620256"/>
              <a:gd name="connsiteY3" fmla="*/ 54864 h 2578865"/>
              <a:gd name="connsiteX4" fmla="*/ 1901952 w 6620256"/>
              <a:gd name="connsiteY4" fmla="*/ 109728 h 2578865"/>
              <a:gd name="connsiteX5" fmla="*/ 1956816 w 6620256"/>
              <a:gd name="connsiteY5" fmla="*/ 128016 h 2578865"/>
              <a:gd name="connsiteX6" fmla="*/ 2029968 w 6620256"/>
              <a:gd name="connsiteY6" fmla="*/ 237744 h 2578865"/>
              <a:gd name="connsiteX7" fmla="*/ 2084832 w 6620256"/>
              <a:gd name="connsiteY7" fmla="*/ 201168 h 2578865"/>
              <a:gd name="connsiteX8" fmla="*/ 2139696 w 6620256"/>
              <a:gd name="connsiteY8" fmla="*/ 219456 h 2578865"/>
              <a:gd name="connsiteX9" fmla="*/ 2267712 w 6620256"/>
              <a:gd name="connsiteY9" fmla="*/ 384048 h 2578865"/>
              <a:gd name="connsiteX10" fmla="*/ 2359152 w 6620256"/>
              <a:gd name="connsiteY10" fmla="*/ 493776 h 2578865"/>
              <a:gd name="connsiteX11" fmla="*/ 2377440 w 6620256"/>
              <a:gd name="connsiteY11" fmla="*/ 548640 h 2578865"/>
              <a:gd name="connsiteX12" fmla="*/ 2487168 w 6620256"/>
              <a:gd name="connsiteY12" fmla="*/ 768096 h 2578865"/>
              <a:gd name="connsiteX13" fmla="*/ 2542032 w 6620256"/>
              <a:gd name="connsiteY13" fmla="*/ 969264 h 2578865"/>
              <a:gd name="connsiteX14" fmla="*/ 2560320 w 6620256"/>
              <a:gd name="connsiteY14" fmla="*/ 1024128 h 2578865"/>
              <a:gd name="connsiteX15" fmla="*/ 2615184 w 6620256"/>
              <a:gd name="connsiteY15" fmla="*/ 1133856 h 2578865"/>
              <a:gd name="connsiteX16" fmla="*/ 2706624 w 6620256"/>
              <a:gd name="connsiteY16" fmla="*/ 1243584 h 2578865"/>
              <a:gd name="connsiteX17" fmla="*/ 2816352 w 6620256"/>
              <a:gd name="connsiteY17" fmla="*/ 1408176 h 2578865"/>
              <a:gd name="connsiteX18" fmla="*/ 2926080 w 6620256"/>
              <a:gd name="connsiteY18" fmla="*/ 1572768 h 2578865"/>
              <a:gd name="connsiteX19" fmla="*/ 2962656 w 6620256"/>
              <a:gd name="connsiteY19" fmla="*/ 1627632 h 2578865"/>
              <a:gd name="connsiteX20" fmla="*/ 3017520 w 6620256"/>
              <a:gd name="connsiteY20" fmla="*/ 1664208 h 2578865"/>
              <a:gd name="connsiteX21" fmla="*/ 3054096 w 6620256"/>
              <a:gd name="connsiteY21" fmla="*/ 1719072 h 2578865"/>
              <a:gd name="connsiteX22" fmla="*/ 3163824 w 6620256"/>
              <a:gd name="connsiteY22" fmla="*/ 1755648 h 2578865"/>
              <a:gd name="connsiteX23" fmla="*/ 3218688 w 6620256"/>
              <a:gd name="connsiteY23" fmla="*/ 1773936 h 2578865"/>
              <a:gd name="connsiteX24" fmla="*/ 3328416 w 6620256"/>
              <a:gd name="connsiteY24" fmla="*/ 1828800 h 2578865"/>
              <a:gd name="connsiteX25" fmla="*/ 3383280 w 6620256"/>
              <a:gd name="connsiteY25" fmla="*/ 1865376 h 2578865"/>
              <a:gd name="connsiteX26" fmla="*/ 3547872 w 6620256"/>
              <a:gd name="connsiteY26" fmla="*/ 1920240 h 2578865"/>
              <a:gd name="connsiteX27" fmla="*/ 3602736 w 6620256"/>
              <a:gd name="connsiteY27" fmla="*/ 1938528 h 2578865"/>
              <a:gd name="connsiteX28" fmla="*/ 3712464 w 6620256"/>
              <a:gd name="connsiteY28" fmla="*/ 1993392 h 2578865"/>
              <a:gd name="connsiteX29" fmla="*/ 3767328 w 6620256"/>
              <a:gd name="connsiteY29" fmla="*/ 2029968 h 2578865"/>
              <a:gd name="connsiteX30" fmla="*/ 3895344 w 6620256"/>
              <a:gd name="connsiteY30" fmla="*/ 2066544 h 2578865"/>
              <a:gd name="connsiteX31" fmla="*/ 3950208 w 6620256"/>
              <a:gd name="connsiteY31" fmla="*/ 2084832 h 2578865"/>
              <a:gd name="connsiteX32" fmla="*/ 4023360 w 6620256"/>
              <a:gd name="connsiteY32" fmla="*/ 2103120 h 2578865"/>
              <a:gd name="connsiteX33" fmla="*/ 4133088 w 6620256"/>
              <a:gd name="connsiteY33" fmla="*/ 2139696 h 2578865"/>
              <a:gd name="connsiteX34" fmla="*/ 4407408 w 6620256"/>
              <a:gd name="connsiteY34" fmla="*/ 2231136 h 2578865"/>
              <a:gd name="connsiteX35" fmla="*/ 4517136 w 6620256"/>
              <a:gd name="connsiteY35" fmla="*/ 2267712 h 2578865"/>
              <a:gd name="connsiteX36" fmla="*/ 4572000 w 6620256"/>
              <a:gd name="connsiteY36" fmla="*/ 2286000 h 2578865"/>
              <a:gd name="connsiteX37" fmla="*/ 4700016 w 6620256"/>
              <a:gd name="connsiteY37" fmla="*/ 2304288 h 2578865"/>
              <a:gd name="connsiteX38" fmla="*/ 4809744 w 6620256"/>
              <a:gd name="connsiteY38" fmla="*/ 2322576 h 2578865"/>
              <a:gd name="connsiteX39" fmla="*/ 5504688 w 6620256"/>
              <a:gd name="connsiteY39" fmla="*/ 2340864 h 2578865"/>
              <a:gd name="connsiteX40" fmla="*/ 5650992 w 6620256"/>
              <a:gd name="connsiteY40" fmla="*/ 2377440 h 2578865"/>
              <a:gd name="connsiteX41" fmla="*/ 5833872 w 6620256"/>
              <a:gd name="connsiteY41" fmla="*/ 2432304 h 2578865"/>
              <a:gd name="connsiteX42" fmla="*/ 6016752 w 6620256"/>
              <a:gd name="connsiteY42" fmla="*/ 2468880 h 2578865"/>
              <a:gd name="connsiteX43" fmla="*/ 6108192 w 6620256"/>
              <a:gd name="connsiteY43" fmla="*/ 2487168 h 2578865"/>
              <a:gd name="connsiteX44" fmla="*/ 6163056 w 6620256"/>
              <a:gd name="connsiteY44" fmla="*/ 2505456 h 2578865"/>
              <a:gd name="connsiteX45" fmla="*/ 6236208 w 6620256"/>
              <a:gd name="connsiteY45" fmla="*/ 2523744 h 2578865"/>
              <a:gd name="connsiteX46" fmla="*/ 6528816 w 6620256"/>
              <a:gd name="connsiteY46" fmla="*/ 2560320 h 2578865"/>
              <a:gd name="connsiteX47" fmla="*/ 6620256 w 6620256"/>
              <a:gd name="connsiteY47" fmla="*/ 2578608 h 2578865"/>
              <a:gd name="connsiteX48" fmla="*/ 6620256 w 6620256"/>
              <a:gd name="connsiteY48" fmla="*/ 2578608 h 257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620256" h="2578865">
                <a:moveTo>
                  <a:pt x="0" y="0"/>
                </a:moveTo>
                <a:lnTo>
                  <a:pt x="0" y="0"/>
                </a:lnTo>
                <a:cubicBezTo>
                  <a:pt x="139578" y="15509"/>
                  <a:pt x="280109" y="33308"/>
                  <a:pt x="420624" y="36576"/>
                </a:cubicBezTo>
                <a:lnTo>
                  <a:pt x="1737360" y="54864"/>
                </a:lnTo>
                <a:lnTo>
                  <a:pt x="1901952" y="109728"/>
                </a:lnTo>
                <a:lnTo>
                  <a:pt x="1956816" y="128016"/>
                </a:lnTo>
                <a:cubicBezTo>
                  <a:pt x="1968267" y="162369"/>
                  <a:pt x="1981619" y="229686"/>
                  <a:pt x="2029968" y="237744"/>
                </a:cubicBezTo>
                <a:cubicBezTo>
                  <a:pt x="2051648" y="241357"/>
                  <a:pt x="2066544" y="213360"/>
                  <a:pt x="2084832" y="201168"/>
                </a:cubicBezTo>
                <a:cubicBezTo>
                  <a:pt x="2103120" y="207264"/>
                  <a:pt x="2123656" y="208763"/>
                  <a:pt x="2139696" y="219456"/>
                </a:cubicBezTo>
                <a:cubicBezTo>
                  <a:pt x="2216915" y="270935"/>
                  <a:pt x="2195049" y="311385"/>
                  <a:pt x="2267712" y="384048"/>
                </a:cubicBezTo>
                <a:cubicBezTo>
                  <a:pt x="2308158" y="424494"/>
                  <a:pt x="2333691" y="442854"/>
                  <a:pt x="2359152" y="493776"/>
                </a:cubicBezTo>
                <a:cubicBezTo>
                  <a:pt x="2367773" y="511018"/>
                  <a:pt x="2368078" y="531789"/>
                  <a:pt x="2377440" y="548640"/>
                </a:cubicBezTo>
                <a:cubicBezTo>
                  <a:pt x="2444871" y="670015"/>
                  <a:pt x="2460466" y="634585"/>
                  <a:pt x="2487168" y="768096"/>
                </a:cubicBezTo>
                <a:cubicBezTo>
                  <a:pt x="2513017" y="897342"/>
                  <a:pt x="2495626" y="830047"/>
                  <a:pt x="2542032" y="969264"/>
                </a:cubicBezTo>
                <a:cubicBezTo>
                  <a:pt x="2548128" y="987552"/>
                  <a:pt x="2549627" y="1008088"/>
                  <a:pt x="2560320" y="1024128"/>
                </a:cubicBezTo>
                <a:cubicBezTo>
                  <a:pt x="2665142" y="1181361"/>
                  <a:pt x="2539468" y="982425"/>
                  <a:pt x="2615184" y="1133856"/>
                </a:cubicBezTo>
                <a:cubicBezTo>
                  <a:pt x="2654394" y="1212276"/>
                  <a:pt x="2650000" y="1170782"/>
                  <a:pt x="2706624" y="1243584"/>
                </a:cubicBezTo>
                <a:lnTo>
                  <a:pt x="2816352" y="1408176"/>
                </a:lnTo>
                <a:lnTo>
                  <a:pt x="2926080" y="1572768"/>
                </a:lnTo>
                <a:cubicBezTo>
                  <a:pt x="2938272" y="1591056"/>
                  <a:pt x="2944368" y="1615440"/>
                  <a:pt x="2962656" y="1627632"/>
                </a:cubicBezTo>
                <a:lnTo>
                  <a:pt x="3017520" y="1664208"/>
                </a:lnTo>
                <a:cubicBezTo>
                  <a:pt x="3029712" y="1682496"/>
                  <a:pt x="3035457" y="1707423"/>
                  <a:pt x="3054096" y="1719072"/>
                </a:cubicBezTo>
                <a:cubicBezTo>
                  <a:pt x="3086790" y="1739506"/>
                  <a:pt x="3127248" y="1743456"/>
                  <a:pt x="3163824" y="1755648"/>
                </a:cubicBezTo>
                <a:cubicBezTo>
                  <a:pt x="3182112" y="1761744"/>
                  <a:pt x="3202648" y="1763243"/>
                  <a:pt x="3218688" y="1773936"/>
                </a:cubicBezTo>
                <a:cubicBezTo>
                  <a:pt x="3375921" y="1878758"/>
                  <a:pt x="3176985" y="1753084"/>
                  <a:pt x="3328416" y="1828800"/>
                </a:cubicBezTo>
                <a:cubicBezTo>
                  <a:pt x="3348075" y="1838630"/>
                  <a:pt x="3363195" y="1856449"/>
                  <a:pt x="3383280" y="1865376"/>
                </a:cubicBezTo>
                <a:lnTo>
                  <a:pt x="3547872" y="1920240"/>
                </a:lnTo>
                <a:cubicBezTo>
                  <a:pt x="3566160" y="1926336"/>
                  <a:pt x="3586696" y="1927835"/>
                  <a:pt x="3602736" y="1938528"/>
                </a:cubicBezTo>
                <a:cubicBezTo>
                  <a:pt x="3759969" y="2043350"/>
                  <a:pt x="3561033" y="1917676"/>
                  <a:pt x="3712464" y="1993392"/>
                </a:cubicBezTo>
                <a:cubicBezTo>
                  <a:pt x="3732123" y="2003222"/>
                  <a:pt x="3747669" y="2020138"/>
                  <a:pt x="3767328" y="2029968"/>
                </a:cubicBezTo>
                <a:cubicBezTo>
                  <a:pt x="3796560" y="2044584"/>
                  <a:pt x="3868000" y="2058731"/>
                  <a:pt x="3895344" y="2066544"/>
                </a:cubicBezTo>
                <a:cubicBezTo>
                  <a:pt x="3913880" y="2071840"/>
                  <a:pt x="3931672" y="2079536"/>
                  <a:pt x="3950208" y="2084832"/>
                </a:cubicBezTo>
                <a:cubicBezTo>
                  <a:pt x="3974375" y="2091737"/>
                  <a:pt x="3999286" y="2095898"/>
                  <a:pt x="4023360" y="2103120"/>
                </a:cubicBezTo>
                <a:cubicBezTo>
                  <a:pt x="4060289" y="2114199"/>
                  <a:pt x="4096512" y="2127504"/>
                  <a:pt x="4133088" y="2139696"/>
                </a:cubicBezTo>
                <a:lnTo>
                  <a:pt x="4407408" y="2231136"/>
                </a:lnTo>
                <a:lnTo>
                  <a:pt x="4517136" y="2267712"/>
                </a:lnTo>
                <a:cubicBezTo>
                  <a:pt x="4535424" y="2273808"/>
                  <a:pt x="4552917" y="2283274"/>
                  <a:pt x="4572000" y="2286000"/>
                </a:cubicBezTo>
                <a:lnTo>
                  <a:pt x="4700016" y="2304288"/>
                </a:lnTo>
                <a:cubicBezTo>
                  <a:pt x="4736665" y="2309926"/>
                  <a:pt x="4772702" y="2320892"/>
                  <a:pt x="4809744" y="2322576"/>
                </a:cubicBezTo>
                <a:cubicBezTo>
                  <a:pt x="5041233" y="2333098"/>
                  <a:pt x="5273040" y="2334768"/>
                  <a:pt x="5504688" y="2340864"/>
                </a:cubicBezTo>
                <a:cubicBezTo>
                  <a:pt x="5671159" y="2396354"/>
                  <a:pt x="5408238" y="2311234"/>
                  <a:pt x="5650992" y="2377440"/>
                </a:cubicBezTo>
                <a:cubicBezTo>
                  <a:pt x="5819450" y="2423383"/>
                  <a:pt x="5700574" y="2403740"/>
                  <a:pt x="5833872" y="2432304"/>
                </a:cubicBezTo>
                <a:cubicBezTo>
                  <a:pt x="5894659" y="2445330"/>
                  <a:pt x="5955792" y="2456688"/>
                  <a:pt x="6016752" y="2468880"/>
                </a:cubicBezTo>
                <a:cubicBezTo>
                  <a:pt x="6047232" y="2474976"/>
                  <a:pt x="6078703" y="2477338"/>
                  <a:pt x="6108192" y="2487168"/>
                </a:cubicBezTo>
                <a:cubicBezTo>
                  <a:pt x="6126480" y="2493264"/>
                  <a:pt x="6144520" y="2500160"/>
                  <a:pt x="6163056" y="2505456"/>
                </a:cubicBezTo>
                <a:cubicBezTo>
                  <a:pt x="6187223" y="2512361"/>
                  <a:pt x="6211352" y="2520016"/>
                  <a:pt x="6236208" y="2523744"/>
                </a:cubicBezTo>
                <a:cubicBezTo>
                  <a:pt x="6333416" y="2538325"/>
                  <a:pt x="6528816" y="2560320"/>
                  <a:pt x="6528816" y="2560320"/>
                </a:cubicBezTo>
                <a:cubicBezTo>
                  <a:pt x="6595246" y="2582463"/>
                  <a:pt x="6564403" y="2578608"/>
                  <a:pt x="6620256" y="2578608"/>
                </a:cubicBezTo>
                <a:lnTo>
                  <a:pt x="6620256" y="2578608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F178E3-2B0C-F749-851D-993C4D45A11D}"/>
              </a:ext>
            </a:extLst>
          </p:cNvPr>
          <p:cNvCxnSpPr>
            <a:cxnSpLocks/>
          </p:cNvCxnSpPr>
          <p:nvPr/>
        </p:nvCxnSpPr>
        <p:spPr>
          <a:xfrm>
            <a:off x="8503920" y="3218945"/>
            <a:ext cx="0" cy="257860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6D340A-611A-3742-A527-07181D71E31E}"/>
              </a:ext>
            </a:extLst>
          </p:cNvPr>
          <p:cNvSpPr txBox="1"/>
          <p:nvPr/>
        </p:nvSpPr>
        <p:spPr>
          <a:xfrm rot="16200000">
            <a:off x="7253833" y="42115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400" dirty="0">
                <a:solidFill>
                  <a:srgbClr val="FF0000"/>
                </a:solidFill>
              </a:rPr>
              <a:t>Scary Gap!</a:t>
            </a:r>
          </a:p>
        </p:txBody>
      </p:sp>
    </p:spTree>
    <p:extLst>
      <p:ext uri="{BB962C8B-B14F-4D97-AF65-F5344CB8AC3E}">
        <p14:creationId xmlns:p14="http://schemas.microsoft.com/office/powerpoint/2010/main" val="280123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7099-D16A-49FD-921C-E52AA13D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Productivity Trap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F01330-1D33-4642-B6F5-5BA7C73838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02F30-704F-4693-B7C9-8BB73B512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Can initially make fast progress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Get slower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Manager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Plan with initial velocity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Promise unrealistic results and completion times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310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</TotalTime>
  <Words>835</Words>
  <Application>Microsoft Office PowerPoint</Application>
  <PresentationFormat>Custom</PresentationFormat>
  <Paragraphs>147</Paragraphs>
  <Slides>26</Slides>
  <Notes>0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Menlo</vt:lpstr>
      <vt:lpstr>Symbol</vt:lpstr>
      <vt:lpstr>Times New Roman</vt:lpstr>
      <vt:lpstr>Wingdings</vt:lpstr>
      <vt:lpstr>2019 @ CAM Master</vt:lpstr>
      <vt:lpstr>think-cell Slide</vt:lpstr>
      <vt:lpstr>think-cell Folie</vt:lpstr>
      <vt:lpstr>PowerPoint Presentation</vt:lpstr>
      <vt:lpstr>Risk management</vt:lpstr>
      <vt:lpstr>The company killed by the code (According to uncle bob)</vt:lpstr>
      <vt:lpstr>The company killed by the code (According to uncle bob)</vt:lpstr>
      <vt:lpstr>The company killed by the code (According to uncle bob)</vt:lpstr>
      <vt:lpstr>Interview with a Former Sword Inc. Employee</vt:lpstr>
      <vt:lpstr>What Happened?</vt:lpstr>
      <vt:lpstr>PowerPoint Presentation</vt:lpstr>
      <vt:lpstr>The Productivity Trap</vt:lpstr>
      <vt:lpstr>The Productivity Trap</vt:lpstr>
      <vt:lpstr>What can Management Do?</vt:lpstr>
      <vt:lpstr>What can Management Do?</vt:lpstr>
      <vt:lpstr>Strategies to Resolve this Crisis</vt:lpstr>
      <vt:lpstr>PowerPoint Presentation</vt:lpstr>
      <vt:lpstr>PowerPoint Presentation</vt:lpstr>
      <vt:lpstr>Strategies to Resolve this Crisis</vt:lpstr>
      <vt:lpstr>Strategies to Resolve this Crisis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Matthias Hölzl</cp:lastModifiedBy>
  <cp:revision>334</cp:revision>
  <dcterms:created xsi:type="dcterms:W3CDTF">2019-07-01T16:47:04Z</dcterms:created>
  <dcterms:modified xsi:type="dcterms:W3CDTF">2021-11-29T04:47:16Z</dcterms:modified>
</cp:coreProperties>
</file>